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9" r:id="rId2"/>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99FF"/>
    <a:srgbClr val="FFFF00"/>
    <a:srgbClr val="FF6600"/>
    <a:srgbClr val="CCECFF"/>
    <a:srgbClr val="66CCFF"/>
    <a:srgbClr val="FFFF99"/>
    <a:srgbClr val="75C4DD"/>
    <a:srgbClr val="76ABD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94660"/>
  </p:normalViewPr>
  <p:slideViewPr>
    <p:cSldViewPr snapToGrid="0">
      <p:cViewPr varScale="1">
        <p:scale>
          <a:sx n="47" d="100"/>
          <a:sy n="47" d="100"/>
        </p:scale>
        <p:origin x="7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6347" cy="498215"/>
          </a:xfrm>
          <a:prstGeom prst="rect">
            <a:avLst/>
          </a:prstGeom>
        </p:spPr>
        <p:txBody>
          <a:bodyPr vert="horz" lIns="91413" tIns="45705" rIns="91413"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345" y="0"/>
            <a:ext cx="2946347" cy="498215"/>
          </a:xfrm>
          <a:prstGeom prst="rect">
            <a:avLst/>
          </a:prstGeom>
        </p:spPr>
        <p:txBody>
          <a:bodyPr vert="horz" lIns="91413" tIns="45705" rIns="91413" bIns="45705" rtlCol="0"/>
          <a:lstStyle>
            <a:lvl1pPr algn="r">
              <a:defRPr sz="1200"/>
            </a:lvl1pPr>
          </a:lstStyle>
          <a:p>
            <a:fld id="{DA78A6B8-DB92-4B40-BB7B-4EA66ABB4E4E}" type="datetimeFigureOut">
              <a:rPr kumimoji="1" lang="ja-JP" altLang="en-US" smtClean="0"/>
              <a:t>2018/5/2</a:t>
            </a:fld>
            <a:endParaRPr kumimoji="1" lang="ja-JP" altLang="en-US"/>
          </a:p>
        </p:txBody>
      </p:sp>
      <p:sp>
        <p:nvSpPr>
          <p:cNvPr id="4" name="スライド イメージ プレースホルダー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13" tIns="45705" rIns="91413" bIns="45705" rtlCol="0" anchor="ctr"/>
          <a:lstStyle/>
          <a:p>
            <a:endParaRPr lang="ja-JP" altLang="en-US"/>
          </a:p>
        </p:txBody>
      </p:sp>
      <p:sp>
        <p:nvSpPr>
          <p:cNvPr id="5" name="ノート プレースホルダー 4"/>
          <p:cNvSpPr>
            <a:spLocks noGrp="1"/>
          </p:cNvSpPr>
          <p:nvPr>
            <p:ph type="body" sz="quarter" idx="3"/>
          </p:nvPr>
        </p:nvSpPr>
        <p:spPr>
          <a:xfrm>
            <a:off x="679927" y="4778722"/>
            <a:ext cx="5439410" cy="3909864"/>
          </a:xfrm>
          <a:prstGeom prst="rect">
            <a:avLst/>
          </a:prstGeom>
        </p:spPr>
        <p:txBody>
          <a:bodyPr vert="horz" lIns="91413" tIns="45705" rIns="91413"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31602"/>
            <a:ext cx="2946347" cy="498214"/>
          </a:xfrm>
          <a:prstGeom prst="rect">
            <a:avLst/>
          </a:prstGeom>
        </p:spPr>
        <p:txBody>
          <a:bodyPr vert="horz" lIns="91413" tIns="45705" rIns="91413"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345" y="9431602"/>
            <a:ext cx="2946347" cy="498214"/>
          </a:xfrm>
          <a:prstGeom prst="rect">
            <a:avLst/>
          </a:prstGeom>
        </p:spPr>
        <p:txBody>
          <a:bodyPr vert="horz" lIns="91413" tIns="45705" rIns="91413" bIns="45705" rtlCol="0" anchor="b"/>
          <a:lstStyle>
            <a:lvl1pPr algn="r">
              <a:defRPr sz="1200"/>
            </a:lvl1pPr>
          </a:lstStyle>
          <a:p>
            <a:fld id="{735F3680-4FC7-45DA-BB0E-D574D1CB4F8D}" type="slidenum">
              <a:rPr kumimoji="1" lang="ja-JP" altLang="en-US" smtClean="0"/>
              <a:t>‹#›</a:t>
            </a:fld>
            <a:endParaRPr kumimoji="1" lang="ja-JP" altLang="en-US"/>
          </a:p>
        </p:txBody>
      </p:sp>
    </p:spTree>
    <p:extLst>
      <p:ext uri="{BB962C8B-B14F-4D97-AF65-F5344CB8AC3E}">
        <p14:creationId xmlns:p14="http://schemas.microsoft.com/office/powerpoint/2010/main" val="1312715750"/>
      </p:ext>
    </p:extLst>
  </p:cSld>
  <p:clrMap bg1="lt1" tx1="dk1" bg2="lt2" tx2="dk2" accent1="accent1" accent2="accent2" accent3="accent3" accent4="accent4" accent5="accent5" accent6="accent6" hlink="hlink" folHlink="folHlink"/>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2E5672-EF8A-4022-B749-E26AD24170D1}" type="datetimeFigureOut">
              <a:rPr kumimoji="1" lang="ja-JP" altLang="en-US" smtClean="0"/>
              <a:t>2018/5/2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38790-EF2F-4BB3-ACD6-971F287C4EBA}" type="slidenum">
              <a:rPr kumimoji="1" lang="ja-JP" altLang="en-US" smtClean="0"/>
              <a:t>‹#›</a:t>
            </a:fld>
            <a:endParaRPr kumimoji="1" lang="ja-JP" altLang="en-US"/>
          </a:p>
        </p:txBody>
      </p:sp>
    </p:spTree>
    <p:extLst>
      <p:ext uri="{BB962C8B-B14F-4D97-AF65-F5344CB8AC3E}">
        <p14:creationId xmlns:p14="http://schemas.microsoft.com/office/powerpoint/2010/main" val="94507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2E5672-EF8A-4022-B749-E26AD24170D1}" type="datetimeFigureOut">
              <a:rPr kumimoji="1" lang="ja-JP" altLang="en-US" smtClean="0"/>
              <a:t>2018/5/2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38790-EF2F-4BB3-ACD6-971F287C4EBA}" type="slidenum">
              <a:rPr kumimoji="1" lang="ja-JP" altLang="en-US" smtClean="0"/>
              <a:t>‹#›</a:t>
            </a:fld>
            <a:endParaRPr kumimoji="1" lang="ja-JP" altLang="en-US"/>
          </a:p>
        </p:txBody>
      </p:sp>
    </p:spTree>
    <p:extLst>
      <p:ext uri="{BB962C8B-B14F-4D97-AF65-F5344CB8AC3E}">
        <p14:creationId xmlns:p14="http://schemas.microsoft.com/office/powerpoint/2010/main" val="41388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2E5672-EF8A-4022-B749-E26AD24170D1}" type="datetimeFigureOut">
              <a:rPr kumimoji="1" lang="ja-JP" altLang="en-US" smtClean="0"/>
              <a:t>2018/5/2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38790-EF2F-4BB3-ACD6-971F287C4EBA}" type="slidenum">
              <a:rPr kumimoji="1" lang="ja-JP" altLang="en-US" smtClean="0"/>
              <a:t>‹#›</a:t>
            </a:fld>
            <a:endParaRPr kumimoji="1" lang="ja-JP" altLang="en-US"/>
          </a:p>
        </p:txBody>
      </p:sp>
    </p:spTree>
    <p:extLst>
      <p:ext uri="{BB962C8B-B14F-4D97-AF65-F5344CB8AC3E}">
        <p14:creationId xmlns:p14="http://schemas.microsoft.com/office/powerpoint/2010/main" val="361080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2E5672-EF8A-4022-B749-E26AD24170D1}" type="datetimeFigureOut">
              <a:rPr kumimoji="1" lang="ja-JP" altLang="en-US" smtClean="0"/>
              <a:t>2018/5/2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38790-EF2F-4BB3-ACD6-971F287C4EBA}" type="slidenum">
              <a:rPr kumimoji="1" lang="ja-JP" altLang="en-US" smtClean="0"/>
              <a:t>‹#›</a:t>
            </a:fld>
            <a:endParaRPr kumimoji="1" lang="ja-JP" altLang="en-US"/>
          </a:p>
        </p:txBody>
      </p:sp>
    </p:spTree>
    <p:extLst>
      <p:ext uri="{BB962C8B-B14F-4D97-AF65-F5344CB8AC3E}">
        <p14:creationId xmlns:p14="http://schemas.microsoft.com/office/powerpoint/2010/main" val="124837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2E5672-EF8A-4022-B749-E26AD24170D1}" type="datetimeFigureOut">
              <a:rPr kumimoji="1" lang="ja-JP" altLang="en-US" smtClean="0"/>
              <a:t>2018/5/2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38790-EF2F-4BB3-ACD6-971F287C4EBA}" type="slidenum">
              <a:rPr kumimoji="1" lang="ja-JP" altLang="en-US" smtClean="0"/>
              <a:t>‹#›</a:t>
            </a:fld>
            <a:endParaRPr kumimoji="1" lang="ja-JP" altLang="en-US"/>
          </a:p>
        </p:txBody>
      </p:sp>
    </p:spTree>
    <p:extLst>
      <p:ext uri="{BB962C8B-B14F-4D97-AF65-F5344CB8AC3E}">
        <p14:creationId xmlns:p14="http://schemas.microsoft.com/office/powerpoint/2010/main" val="21814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2E5672-EF8A-4022-B749-E26AD24170D1}" type="datetimeFigureOut">
              <a:rPr kumimoji="1" lang="ja-JP" altLang="en-US" smtClean="0"/>
              <a:t>2018/5/2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38790-EF2F-4BB3-ACD6-971F287C4EBA}" type="slidenum">
              <a:rPr kumimoji="1" lang="ja-JP" altLang="en-US" smtClean="0"/>
              <a:t>‹#›</a:t>
            </a:fld>
            <a:endParaRPr kumimoji="1" lang="ja-JP" altLang="en-US"/>
          </a:p>
        </p:txBody>
      </p:sp>
    </p:spTree>
    <p:extLst>
      <p:ext uri="{BB962C8B-B14F-4D97-AF65-F5344CB8AC3E}">
        <p14:creationId xmlns:p14="http://schemas.microsoft.com/office/powerpoint/2010/main" val="197866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2E5672-EF8A-4022-B749-E26AD24170D1}" type="datetimeFigureOut">
              <a:rPr kumimoji="1" lang="ja-JP" altLang="en-US" smtClean="0"/>
              <a:t>2018/5/2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E38790-EF2F-4BB3-ACD6-971F287C4EBA}" type="slidenum">
              <a:rPr kumimoji="1" lang="ja-JP" altLang="en-US" smtClean="0"/>
              <a:t>‹#›</a:t>
            </a:fld>
            <a:endParaRPr kumimoji="1" lang="ja-JP" altLang="en-US"/>
          </a:p>
        </p:txBody>
      </p:sp>
    </p:spTree>
    <p:extLst>
      <p:ext uri="{BB962C8B-B14F-4D97-AF65-F5344CB8AC3E}">
        <p14:creationId xmlns:p14="http://schemas.microsoft.com/office/powerpoint/2010/main" val="405558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2E5672-EF8A-4022-B749-E26AD24170D1}" type="datetimeFigureOut">
              <a:rPr kumimoji="1" lang="ja-JP" altLang="en-US" smtClean="0"/>
              <a:t>2018/5/2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E38790-EF2F-4BB3-ACD6-971F287C4EBA}" type="slidenum">
              <a:rPr kumimoji="1" lang="ja-JP" altLang="en-US" smtClean="0"/>
              <a:t>‹#›</a:t>
            </a:fld>
            <a:endParaRPr kumimoji="1" lang="ja-JP" altLang="en-US"/>
          </a:p>
        </p:txBody>
      </p:sp>
    </p:spTree>
    <p:extLst>
      <p:ext uri="{BB962C8B-B14F-4D97-AF65-F5344CB8AC3E}">
        <p14:creationId xmlns:p14="http://schemas.microsoft.com/office/powerpoint/2010/main" val="207968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E5672-EF8A-4022-B749-E26AD24170D1}" type="datetimeFigureOut">
              <a:rPr kumimoji="1" lang="ja-JP" altLang="en-US" smtClean="0"/>
              <a:t>2018/5/2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E38790-EF2F-4BB3-ACD6-971F287C4EBA}" type="slidenum">
              <a:rPr kumimoji="1" lang="ja-JP" altLang="en-US" smtClean="0"/>
              <a:t>‹#›</a:t>
            </a:fld>
            <a:endParaRPr kumimoji="1" lang="ja-JP" altLang="en-US"/>
          </a:p>
        </p:txBody>
      </p:sp>
    </p:spTree>
    <p:extLst>
      <p:ext uri="{BB962C8B-B14F-4D97-AF65-F5344CB8AC3E}">
        <p14:creationId xmlns:p14="http://schemas.microsoft.com/office/powerpoint/2010/main" val="348634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2E5672-EF8A-4022-B749-E26AD24170D1}" type="datetimeFigureOut">
              <a:rPr kumimoji="1" lang="ja-JP" altLang="en-US" smtClean="0"/>
              <a:t>2018/5/2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38790-EF2F-4BB3-ACD6-971F287C4EBA}" type="slidenum">
              <a:rPr kumimoji="1" lang="ja-JP" altLang="en-US" smtClean="0"/>
              <a:t>‹#›</a:t>
            </a:fld>
            <a:endParaRPr kumimoji="1" lang="ja-JP" altLang="en-US"/>
          </a:p>
        </p:txBody>
      </p:sp>
    </p:spTree>
    <p:extLst>
      <p:ext uri="{BB962C8B-B14F-4D97-AF65-F5344CB8AC3E}">
        <p14:creationId xmlns:p14="http://schemas.microsoft.com/office/powerpoint/2010/main" val="33735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2E5672-EF8A-4022-B749-E26AD24170D1}" type="datetimeFigureOut">
              <a:rPr kumimoji="1" lang="ja-JP" altLang="en-US" smtClean="0"/>
              <a:t>2018/5/2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38790-EF2F-4BB3-ACD6-971F287C4EBA}" type="slidenum">
              <a:rPr kumimoji="1" lang="ja-JP" altLang="en-US" smtClean="0"/>
              <a:t>‹#›</a:t>
            </a:fld>
            <a:endParaRPr kumimoji="1" lang="ja-JP" altLang="en-US"/>
          </a:p>
        </p:txBody>
      </p:sp>
    </p:spTree>
    <p:extLst>
      <p:ext uri="{BB962C8B-B14F-4D97-AF65-F5344CB8AC3E}">
        <p14:creationId xmlns:p14="http://schemas.microsoft.com/office/powerpoint/2010/main" val="317585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D2E5672-EF8A-4022-B749-E26AD24170D1}" type="datetimeFigureOut">
              <a:rPr kumimoji="1" lang="ja-JP" altLang="en-US" smtClean="0"/>
              <a:t>2018/5/2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2E38790-EF2F-4BB3-ACD6-971F287C4EBA}" type="slidenum">
              <a:rPr kumimoji="1" lang="ja-JP" altLang="en-US" smtClean="0"/>
              <a:t>‹#›</a:t>
            </a:fld>
            <a:endParaRPr kumimoji="1" lang="ja-JP" altLang="en-US"/>
          </a:p>
        </p:txBody>
      </p:sp>
    </p:spTree>
    <p:extLst>
      <p:ext uri="{BB962C8B-B14F-4D97-AF65-F5344CB8AC3E}">
        <p14:creationId xmlns:p14="http://schemas.microsoft.com/office/powerpoint/2010/main" val="757784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9.png"/><Relationship Id="rId5" Type="http://schemas.openxmlformats.org/officeDocument/2006/relationships/image" Target="../media/image4.jp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hyperlink" Target="http://www.yukawanet.com/archives/4463701.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33A9F96-221A-4358-B833-9286BF240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48376" y="3640041"/>
            <a:ext cx="3272075" cy="1844298"/>
          </a:xfrm>
          <a:prstGeom prst="rect">
            <a:avLst/>
          </a:prstGeom>
        </p:spPr>
      </p:pic>
      <p:sp>
        <p:nvSpPr>
          <p:cNvPr id="5" name="フローチャート: 処理 4"/>
          <p:cNvSpPr/>
          <p:nvPr/>
        </p:nvSpPr>
        <p:spPr>
          <a:xfrm>
            <a:off x="10750" y="-9590"/>
            <a:ext cx="7559675" cy="1177911"/>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97912" y="1310796"/>
            <a:ext cx="2262158" cy="369332"/>
          </a:xfrm>
          <a:prstGeom prst="rect">
            <a:avLst/>
          </a:prstGeom>
          <a:noFill/>
        </p:spPr>
        <p:txBody>
          <a:bodyPr wrap="none">
            <a:spAutoFit/>
          </a:bodyPr>
          <a:lstStyle/>
          <a:p>
            <a:pPr>
              <a:defRPr/>
            </a:pPr>
            <a:r>
              <a:rPr lang="ja-JP" altLang="en-US" b="1" dirty="0">
                <a:solidFill>
                  <a:srgbClr val="0070C0"/>
                </a:solidFill>
                <a:latin typeface="メイリオ" panose="020B0604030504040204" pitchFamily="50" charset="-128"/>
                <a:ea typeface="メイリオ" panose="020B0604030504040204" pitchFamily="50" charset="-128"/>
              </a:rPr>
              <a:t>就労移行支援事業所</a:t>
            </a:r>
          </a:p>
        </p:txBody>
      </p:sp>
      <p:sp>
        <p:nvSpPr>
          <p:cNvPr id="41" name="正方形/長方形 40"/>
          <p:cNvSpPr/>
          <p:nvPr/>
        </p:nvSpPr>
        <p:spPr>
          <a:xfrm>
            <a:off x="1536301" y="1252763"/>
            <a:ext cx="4461782" cy="646331"/>
          </a:xfrm>
          <a:prstGeom prst="rect">
            <a:avLst/>
          </a:prstGeom>
          <a:noFill/>
          <a:effectLst>
            <a:reflection blurRad="6350" stA="52000" endA="300" endPos="35000" dir="5400000" sy="-100000" algn="bl" rotWithShape="0"/>
          </a:effectLst>
        </p:spPr>
        <p:txBody>
          <a:bodyPr wrap="square">
            <a:spAutoFit/>
          </a:bodyPr>
          <a:lstStyle/>
          <a:p>
            <a:pPr algn="ctr">
              <a:defRPr/>
            </a:pPr>
            <a:r>
              <a:rPr lang="ja-JP" altLang="en-US" sz="3600" b="1" dirty="0">
                <a:ln w="0"/>
                <a:solidFill>
                  <a:srgbClr val="0070C0"/>
                </a:solidFill>
                <a:effectLst>
                  <a:reflection blurRad="6350" stA="53000" endA="300" endPos="35500" dir="5400000" sy="-90000" algn="bl" rotWithShape="0"/>
                </a:effectLst>
                <a:latin typeface="メイリオ" panose="020B0604030504040204" pitchFamily="50" charset="-128"/>
                <a:ea typeface="メイリオ" panose="020B0604030504040204" pitchFamily="50" charset="-128"/>
              </a:rPr>
              <a:t>ワークイズ</a:t>
            </a:r>
            <a:endParaRPr lang="ja-JP" altLang="en-US" sz="3600" b="1" dirty="0">
              <a:ln w="0"/>
              <a:solidFill>
                <a:srgbClr val="0070C0"/>
              </a:solidFill>
              <a:effectLst>
                <a:reflection blurRad="6350" stA="53000" endA="300" endPos="35500" dir="5400000" sy="-90000" algn="bl" rotWithShape="0"/>
              </a:effectLst>
            </a:endParaRPr>
          </a:p>
        </p:txBody>
      </p:sp>
      <p:sp>
        <p:nvSpPr>
          <p:cNvPr id="73" name="テキスト ボックス 72"/>
          <p:cNvSpPr txBox="1"/>
          <p:nvPr/>
        </p:nvSpPr>
        <p:spPr>
          <a:xfrm>
            <a:off x="375900" y="1849220"/>
            <a:ext cx="7387828" cy="1361911"/>
          </a:xfrm>
          <a:prstGeom prst="rect">
            <a:avLst/>
          </a:prstGeom>
          <a:noFill/>
          <a:effectLst>
            <a:outerShdw blurRad="50800" dist="38100" dir="2700000" algn="tl" rotWithShape="0">
              <a:schemeClr val="accent1">
                <a:alpha val="40000"/>
              </a:schemeClr>
            </a:outerShdw>
          </a:effectLst>
        </p:spPr>
        <p:txBody>
          <a:bodyPr wrap="square" rtlCol="0">
            <a:spAutoFit/>
          </a:bodyPr>
          <a:lstStyle/>
          <a:p>
            <a:pPr>
              <a:lnSpc>
                <a:spcPct val="150000"/>
              </a:lnSpc>
            </a:pPr>
            <a:r>
              <a:rPr kumimoji="1" lang="ja-JP" altLang="en-US" sz="1600" b="1" dirty="0">
                <a:solidFill>
                  <a:srgbClr val="3399FF"/>
                </a:solidFill>
                <a:latin typeface="メイリオ" panose="020B0604030504040204" pitchFamily="50" charset="-128"/>
                <a:ea typeface="メイリオ" panose="020B0604030504040204" pitchFamily="50" charset="-128"/>
              </a:rPr>
              <a:t>■就労移行支援事業所ってどんなところ？</a:t>
            </a:r>
            <a:endParaRPr kumimoji="1" lang="en-US" altLang="ja-JP" sz="1600" b="1" dirty="0">
              <a:solidFill>
                <a:srgbClr val="3399FF"/>
              </a:solidFill>
              <a:latin typeface="メイリオ" panose="020B0604030504040204" pitchFamily="50" charset="-128"/>
              <a:ea typeface="メイリオ" panose="020B0604030504040204" pitchFamily="50" charset="-128"/>
            </a:endParaRPr>
          </a:p>
          <a:p>
            <a:pPr>
              <a:lnSpc>
                <a:spcPct val="150000"/>
              </a:lnSpc>
            </a:pPr>
            <a:r>
              <a:rPr kumimoji="1" lang="ja-JP" altLang="en-US" sz="1400" b="1" dirty="0">
                <a:solidFill>
                  <a:schemeClr val="accent5">
                    <a:lumMod val="75000"/>
                  </a:schemeClr>
                </a:solidFill>
                <a:latin typeface="メイリオ" panose="020B0604030504040204" pitchFamily="50" charset="-128"/>
                <a:ea typeface="メイリオ" panose="020B0604030504040204" pitchFamily="50" charset="-128"/>
              </a:rPr>
              <a:t>病気や障害のある方が自分に合ったお仕事に就くための</a:t>
            </a:r>
            <a:endParaRPr kumimoji="1" lang="en-US" altLang="ja-JP" sz="1400" b="1" dirty="0">
              <a:solidFill>
                <a:schemeClr val="accent5">
                  <a:lumMod val="75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1400" b="1" dirty="0">
                <a:solidFill>
                  <a:schemeClr val="accent5">
                    <a:lumMod val="75000"/>
                  </a:schemeClr>
                </a:solidFill>
                <a:latin typeface="メイリオ" panose="020B0604030504040204" pitchFamily="50" charset="-128"/>
                <a:ea typeface="メイリオ" panose="020B0604030504040204" pitchFamily="50" charset="-128"/>
              </a:rPr>
              <a:t>職業訓練や就活支援をおこなう福祉サービスです</a:t>
            </a:r>
            <a:endParaRPr kumimoji="1" lang="en-US" altLang="ja-JP" sz="1400" b="1" dirty="0">
              <a:solidFill>
                <a:schemeClr val="accent5">
                  <a:lumMod val="75000"/>
                </a:schemeClr>
              </a:solidFill>
              <a:latin typeface="メイリオ" panose="020B0604030504040204" pitchFamily="50" charset="-128"/>
              <a:ea typeface="メイリオ" panose="020B0604030504040204" pitchFamily="50" charset="-128"/>
            </a:endParaRPr>
          </a:p>
          <a:p>
            <a:pPr>
              <a:lnSpc>
                <a:spcPct val="150000"/>
              </a:lnSpc>
            </a:pPr>
            <a:endParaRPr kumimoji="1" lang="en-US" altLang="ja-JP" sz="1200" dirty="0">
              <a:latin typeface="メイリオ" panose="020B0604030504040204" pitchFamily="50" charset="-128"/>
              <a:ea typeface="メイリオ" panose="020B0604030504040204" pitchFamily="50" charset="-128"/>
            </a:endParaRPr>
          </a:p>
        </p:txBody>
      </p:sp>
      <p:pic>
        <p:nvPicPr>
          <p:cNvPr id="95"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76" y="5627214"/>
            <a:ext cx="716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34"/>
          <p:cNvPicPr>
            <a:picLocks noChangeAspect="1"/>
          </p:cNvPicPr>
          <p:nvPr/>
        </p:nvPicPr>
        <p:blipFill rotWithShape="1">
          <a:blip r:embed="rId4">
            <a:extLst>
              <a:ext uri="{28A0092B-C50C-407E-A947-70E740481C1C}">
                <a14:useLocalDpi xmlns:a14="http://schemas.microsoft.com/office/drawing/2010/main" val="0"/>
              </a:ext>
            </a:extLst>
          </a:blip>
          <a:srcRect b="91189"/>
          <a:stretch/>
        </p:blipFill>
        <p:spPr>
          <a:xfrm>
            <a:off x="-2" y="-1559858"/>
            <a:ext cx="19046047" cy="1192426"/>
          </a:xfrm>
          <a:prstGeom prst="rect">
            <a:avLst/>
          </a:prstGeom>
        </p:spPr>
      </p:pic>
      <p:sp>
        <p:nvSpPr>
          <p:cNvPr id="61" name="テキスト ボックス 60"/>
          <p:cNvSpPr txBox="1"/>
          <p:nvPr/>
        </p:nvSpPr>
        <p:spPr>
          <a:xfrm>
            <a:off x="1325653" y="425460"/>
            <a:ext cx="4968027" cy="523220"/>
          </a:xfrm>
          <a:prstGeom prst="rect">
            <a:avLst/>
          </a:prstGeom>
          <a:noFill/>
          <a:effectLst>
            <a:outerShdw blurRad="50800" dist="63500" dir="2700000" algn="tl" rotWithShape="0">
              <a:prstClr val="black">
                <a:alpha val="40000"/>
              </a:prstClr>
            </a:outerShdw>
          </a:effectLst>
        </p:spPr>
        <p:txBody>
          <a:bodyPr wrap="none" rtlCol="0">
            <a:spAutoFit/>
          </a:bodyPr>
          <a:lstStyle/>
          <a:p>
            <a:pPr algn="dist"/>
            <a:r>
              <a:rPr kumimoji="1" lang="ja-JP" altLang="en-US" sz="2800" b="1" dirty="0">
                <a:solidFill>
                  <a:schemeClr val="bg1"/>
                </a:solidFill>
                <a:latin typeface="メイリオ" panose="020B0604030504040204" pitchFamily="50" charset="-128"/>
                <a:ea typeface="メイリオ" panose="020B0604030504040204" pitchFamily="50" charset="-128"/>
              </a:rPr>
              <a:t>個別相談・体験会 の ご 案 内</a:t>
            </a:r>
          </a:p>
        </p:txBody>
      </p:sp>
      <p:sp>
        <p:nvSpPr>
          <p:cNvPr id="51" name="吹き出し: 円形 50"/>
          <p:cNvSpPr/>
          <p:nvPr/>
        </p:nvSpPr>
        <p:spPr bwMode="auto">
          <a:xfrm>
            <a:off x="6426412" y="290337"/>
            <a:ext cx="774437" cy="738695"/>
          </a:xfrm>
          <a:prstGeom prst="wedgeEllipseCallout">
            <a:avLst>
              <a:gd name="adj1" fmla="val -56405"/>
              <a:gd name="adj2" fmla="val 46580"/>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1371600" rtl="0" eaLnBrk="1" fontAlgn="base" latinLnBrk="0" hangingPunct="1">
              <a:lnSpc>
                <a:spcPct val="100000"/>
              </a:lnSpc>
              <a:spcBef>
                <a:spcPct val="0"/>
              </a:spcBef>
              <a:spcAft>
                <a:spcPct val="0"/>
              </a:spcAft>
              <a:buClrTx/>
              <a:buSzTx/>
              <a:buFontTx/>
              <a:buNone/>
              <a:tabLst/>
            </a:pPr>
            <a:endParaRPr kumimoji="1" lang="ja-JP" altLang="en-US" sz="2700" b="0" i="0" u="none" strike="noStrike" cap="none" normalizeH="0" baseline="0">
              <a:ln>
                <a:noFill/>
              </a:ln>
              <a:solidFill>
                <a:schemeClr val="tx1"/>
              </a:solidFill>
              <a:effectLst/>
              <a:latin typeface="Arial" charset="0"/>
              <a:ea typeface="ＭＳ Ｐゴシック" pitchFamily="50" charset="-128"/>
            </a:endParaRPr>
          </a:p>
        </p:txBody>
      </p:sp>
      <p:sp>
        <p:nvSpPr>
          <p:cNvPr id="52" name="テキスト ボックス 51"/>
          <p:cNvSpPr txBox="1"/>
          <p:nvPr/>
        </p:nvSpPr>
        <p:spPr>
          <a:xfrm rot="900000">
            <a:off x="6432348" y="411704"/>
            <a:ext cx="857927" cy="415498"/>
          </a:xfrm>
          <a:prstGeom prst="rect">
            <a:avLst/>
          </a:prstGeom>
          <a:noFill/>
        </p:spPr>
        <p:txBody>
          <a:bodyPr wrap="none" rtlCol="0">
            <a:spAutoFit/>
          </a:bodyPr>
          <a:lstStyle/>
          <a:p>
            <a:pPr algn="ctr"/>
            <a:r>
              <a:rPr kumimoji="1" lang="ja-JP" altLang="en-US" sz="1050" b="1" dirty="0">
                <a:latin typeface="メイリオ" panose="020B0604030504040204" pitchFamily="50" charset="-128"/>
                <a:ea typeface="メイリオ" panose="020B0604030504040204" pitchFamily="50" charset="-128"/>
              </a:rPr>
              <a:t>予約制</a:t>
            </a:r>
            <a:endParaRPr kumimoji="1" lang="en-US" altLang="ja-JP" sz="1050" b="1" dirty="0">
              <a:latin typeface="メイリオ" panose="020B0604030504040204" pitchFamily="50" charset="-128"/>
              <a:ea typeface="メイリオ" panose="020B0604030504040204" pitchFamily="50" charset="-128"/>
            </a:endParaRPr>
          </a:p>
          <a:p>
            <a:pPr algn="ctr"/>
            <a:r>
              <a:rPr kumimoji="1" lang="ja-JP" altLang="en-US" sz="1050" b="1" dirty="0">
                <a:latin typeface="メイリオ" panose="020B0604030504040204" pitchFamily="50" charset="-128"/>
                <a:ea typeface="メイリオ" panose="020B0604030504040204" pitchFamily="50" charset="-128"/>
              </a:rPr>
              <a:t>参加費無料</a:t>
            </a:r>
            <a:endParaRPr kumimoji="1" lang="en-US" altLang="ja-JP" sz="105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10751" y="0"/>
            <a:ext cx="7559674" cy="106918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2" name="図 11">
            <a:extLst>
              <a:ext uri="{FF2B5EF4-FFF2-40B4-BE49-F238E27FC236}">
                <a16:creationId xmlns:a16="http://schemas.microsoft.com/office/drawing/2014/main" id="{9402A378-27B7-41CE-AEE3-9FC087D70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0131" y="8947865"/>
            <a:ext cx="1303245" cy="835290"/>
          </a:xfrm>
          <a:prstGeom prst="rect">
            <a:avLst/>
          </a:prstGeom>
        </p:spPr>
      </p:pic>
      <p:grpSp>
        <p:nvGrpSpPr>
          <p:cNvPr id="56" name="グループ化 55">
            <a:extLst>
              <a:ext uri="{FF2B5EF4-FFF2-40B4-BE49-F238E27FC236}">
                <a16:creationId xmlns:a16="http://schemas.microsoft.com/office/drawing/2014/main" id="{D8586F1E-5B95-4D1D-A8E0-A9636703009C}"/>
              </a:ext>
            </a:extLst>
          </p:cNvPr>
          <p:cNvGrpSpPr/>
          <p:nvPr/>
        </p:nvGrpSpPr>
        <p:grpSpPr>
          <a:xfrm>
            <a:off x="5771058" y="4265726"/>
            <a:ext cx="364893" cy="405644"/>
            <a:chOff x="6022731" y="103294"/>
            <a:chExt cx="1074793" cy="1426259"/>
          </a:xfrm>
        </p:grpSpPr>
        <p:grpSp>
          <p:nvGrpSpPr>
            <p:cNvPr id="57" name="グループ化 56">
              <a:extLst>
                <a:ext uri="{FF2B5EF4-FFF2-40B4-BE49-F238E27FC236}">
                  <a16:creationId xmlns:a16="http://schemas.microsoft.com/office/drawing/2014/main" id="{C13EC5BA-C641-45DC-A123-9CED50421660}"/>
                </a:ext>
              </a:extLst>
            </p:cNvPr>
            <p:cNvGrpSpPr/>
            <p:nvPr/>
          </p:nvGrpSpPr>
          <p:grpSpPr>
            <a:xfrm>
              <a:off x="6022731" y="103294"/>
              <a:ext cx="1074793" cy="1110552"/>
              <a:chOff x="6022731" y="422602"/>
              <a:chExt cx="1074793" cy="1110552"/>
            </a:xfrm>
          </p:grpSpPr>
          <p:sp>
            <p:nvSpPr>
              <p:cNvPr id="60" name="円形吹き出し 13">
                <a:extLst>
                  <a:ext uri="{FF2B5EF4-FFF2-40B4-BE49-F238E27FC236}">
                    <a16:creationId xmlns:a16="http://schemas.microsoft.com/office/drawing/2014/main" id="{57E8C8C7-A994-4E20-8539-AE14EF88768E}"/>
                  </a:ext>
                </a:extLst>
              </p:cNvPr>
              <p:cNvSpPr/>
              <p:nvPr/>
            </p:nvSpPr>
            <p:spPr>
              <a:xfrm>
                <a:off x="6022731" y="422602"/>
                <a:ext cx="1074793" cy="1110552"/>
              </a:xfrm>
              <a:prstGeom prst="wedgeEllipseCallout">
                <a:avLst>
                  <a:gd name="adj1" fmla="val -64295"/>
                  <a:gd name="adj2" fmla="val 26997"/>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dirty="0"/>
              </a:p>
            </p:txBody>
          </p:sp>
          <p:sp>
            <p:nvSpPr>
              <p:cNvPr id="62" name="楕円 61">
                <a:extLst>
                  <a:ext uri="{FF2B5EF4-FFF2-40B4-BE49-F238E27FC236}">
                    <a16:creationId xmlns:a16="http://schemas.microsoft.com/office/drawing/2014/main" id="{7BA4D4BC-5BB9-4E50-B2B4-C06DFB885ED5}"/>
                  </a:ext>
                </a:extLst>
              </p:cNvPr>
              <p:cNvSpPr/>
              <p:nvPr/>
            </p:nvSpPr>
            <p:spPr>
              <a:xfrm>
                <a:off x="6280862" y="749543"/>
                <a:ext cx="144000" cy="144000"/>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p>
            </p:txBody>
          </p:sp>
          <p:sp>
            <p:nvSpPr>
              <p:cNvPr id="63" name="楕円 62">
                <a:extLst>
                  <a:ext uri="{FF2B5EF4-FFF2-40B4-BE49-F238E27FC236}">
                    <a16:creationId xmlns:a16="http://schemas.microsoft.com/office/drawing/2014/main" id="{52EDA20F-D22B-41B9-9EF9-8C141EF277FC}"/>
                  </a:ext>
                </a:extLst>
              </p:cNvPr>
              <p:cNvSpPr/>
              <p:nvPr/>
            </p:nvSpPr>
            <p:spPr>
              <a:xfrm>
                <a:off x="6692292" y="742329"/>
                <a:ext cx="144000" cy="144000"/>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p>
            </p:txBody>
          </p:sp>
          <p:sp>
            <p:nvSpPr>
              <p:cNvPr id="64" name="アーチ 63">
                <a:extLst>
                  <a:ext uri="{FF2B5EF4-FFF2-40B4-BE49-F238E27FC236}">
                    <a16:creationId xmlns:a16="http://schemas.microsoft.com/office/drawing/2014/main" id="{19EF7872-7E94-43A9-977D-5F7E54119CBB}"/>
                  </a:ext>
                </a:extLst>
              </p:cNvPr>
              <p:cNvSpPr/>
              <p:nvPr/>
            </p:nvSpPr>
            <p:spPr>
              <a:xfrm rot="10800000">
                <a:off x="6288145" y="889786"/>
                <a:ext cx="543969" cy="242569"/>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solidFill>
                    <a:schemeClr val="tx1"/>
                  </a:solidFill>
                </a:endParaRPr>
              </a:p>
            </p:txBody>
          </p:sp>
        </p:grpSp>
        <p:sp>
          <p:nvSpPr>
            <p:cNvPr id="58" name="楕円 57">
              <a:extLst>
                <a:ext uri="{FF2B5EF4-FFF2-40B4-BE49-F238E27FC236}">
                  <a16:creationId xmlns:a16="http://schemas.microsoft.com/office/drawing/2014/main" id="{55711492-1614-4990-8CEE-C5ADB32D4DBC}"/>
                </a:ext>
              </a:extLst>
            </p:cNvPr>
            <p:cNvSpPr/>
            <p:nvPr/>
          </p:nvSpPr>
          <p:spPr>
            <a:xfrm>
              <a:off x="6335437" y="1408101"/>
              <a:ext cx="386538" cy="12145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p>
          </p:txBody>
        </p:sp>
      </p:grpSp>
      <p:grpSp>
        <p:nvGrpSpPr>
          <p:cNvPr id="65" name="グループ化 64">
            <a:extLst>
              <a:ext uri="{FF2B5EF4-FFF2-40B4-BE49-F238E27FC236}">
                <a16:creationId xmlns:a16="http://schemas.microsoft.com/office/drawing/2014/main" id="{6923D140-8482-4149-AFBD-EC0D1FD250E4}"/>
              </a:ext>
            </a:extLst>
          </p:cNvPr>
          <p:cNvGrpSpPr/>
          <p:nvPr/>
        </p:nvGrpSpPr>
        <p:grpSpPr>
          <a:xfrm>
            <a:off x="6499415" y="4352701"/>
            <a:ext cx="451452" cy="441199"/>
            <a:chOff x="5994401" y="217010"/>
            <a:chExt cx="1074793" cy="1312543"/>
          </a:xfrm>
        </p:grpSpPr>
        <p:grpSp>
          <p:nvGrpSpPr>
            <p:cNvPr id="66" name="グループ化 65">
              <a:extLst>
                <a:ext uri="{FF2B5EF4-FFF2-40B4-BE49-F238E27FC236}">
                  <a16:creationId xmlns:a16="http://schemas.microsoft.com/office/drawing/2014/main" id="{E7D307D6-89D0-4037-AD23-ED90A98EE0D8}"/>
                </a:ext>
              </a:extLst>
            </p:cNvPr>
            <p:cNvGrpSpPr/>
            <p:nvPr/>
          </p:nvGrpSpPr>
          <p:grpSpPr>
            <a:xfrm>
              <a:off x="5994401" y="217010"/>
              <a:ext cx="1074793" cy="1110552"/>
              <a:chOff x="5994401" y="536318"/>
              <a:chExt cx="1074793" cy="1110552"/>
            </a:xfrm>
          </p:grpSpPr>
          <p:sp>
            <p:nvSpPr>
              <p:cNvPr id="68" name="円形吹き出し 13">
                <a:extLst>
                  <a:ext uri="{FF2B5EF4-FFF2-40B4-BE49-F238E27FC236}">
                    <a16:creationId xmlns:a16="http://schemas.microsoft.com/office/drawing/2014/main" id="{ADC59932-7A35-4E97-8403-7B42072C07B2}"/>
                  </a:ext>
                </a:extLst>
              </p:cNvPr>
              <p:cNvSpPr/>
              <p:nvPr/>
            </p:nvSpPr>
            <p:spPr>
              <a:xfrm>
                <a:off x="5994401" y="536318"/>
                <a:ext cx="1074793" cy="1110552"/>
              </a:xfrm>
              <a:prstGeom prst="wedgeEllipseCallout">
                <a:avLst>
                  <a:gd name="adj1" fmla="val -64295"/>
                  <a:gd name="adj2" fmla="val 26997"/>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dirty="0"/>
              </a:p>
            </p:txBody>
          </p:sp>
          <p:sp>
            <p:nvSpPr>
              <p:cNvPr id="69" name="楕円 68">
                <a:extLst>
                  <a:ext uri="{FF2B5EF4-FFF2-40B4-BE49-F238E27FC236}">
                    <a16:creationId xmlns:a16="http://schemas.microsoft.com/office/drawing/2014/main" id="{0882A84F-DCB8-4F42-8D6B-5FAF5E905834}"/>
                  </a:ext>
                </a:extLst>
              </p:cNvPr>
              <p:cNvSpPr/>
              <p:nvPr/>
            </p:nvSpPr>
            <p:spPr>
              <a:xfrm>
                <a:off x="6280862" y="749543"/>
                <a:ext cx="144000" cy="144000"/>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p>
            </p:txBody>
          </p:sp>
          <p:sp>
            <p:nvSpPr>
              <p:cNvPr id="70" name="楕円 69">
                <a:extLst>
                  <a:ext uri="{FF2B5EF4-FFF2-40B4-BE49-F238E27FC236}">
                    <a16:creationId xmlns:a16="http://schemas.microsoft.com/office/drawing/2014/main" id="{7B684337-A95D-4852-ABC7-1B25189F058E}"/>
                  </a:ext>
                </a:extLst>
              </p:cNvPr>
              <p:cNvSpPr/>
              <p:nvPr/>
            </p:nvSpPr>
            <p:spPr>
              <a:xfrm>
                <a:off x="6692292" y="742329"/>
                <a:ext cx="144000" cy="144000"/>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p>
            </p:txBody>
          </p:sp>
          <p:sp>
            <p:nvSpPr>
              <p:cNvPr id="71" name="アーチ 70">
                <a:extLst>
                  <a:ext uri="{FF2B5EF4-FFF2-40B4-BE49-F238E27FC236}">
                    <a16:creationId xmlns:a16="http://schemas.microsoft.com/office/drawing/2014/main" id="{60FFB595-4D61-4B3B-BC09-A88E88342EEC}"/>
                  </a:ext>
                </a:extLst>
              </p:cNvPr>
              <p:cNvSpPr/>
              <p:nvPr/>
            </p:nvSpPr>
            <p:spPr>
              <a:xfrm rot="10800000">
                <a:off x="6288145" y="889786"/>
                <a:ext cx="543969" cy="242569"/>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solidFill>
                    <a:schemeClr val="tx1"/>
                  </a:solidFill>
                </a:endParaRPr>
              </a:p>
            </p:txBody>
          </p:sp>
        </p:grpSp>
        <p:sp>
          <p:nvSpPr>
            <p:cNvPr id="67" name="楕円 66">
              <a:extLst>
                <a:ext uri="{FF2B5EF4-FFF2-40B4-BE49-F238E27FC236}">
                  <a16:creationId xmlns:a16="http://schemas.microsoft.com/office/drawing/2014/main" id="{C32796A8-CFB6-46A8-B189-E500B62F7D65}"/>
                </a:ext>
              </a:extLst>
            </p:cNvPr>
            <p:cNvSpPr/>
            <p:nvPr/>
          </p:nvSpPr>
          <p:spPr>
            <a:xfrm>
              <a:off x="6335437" y="1408101"/>
              <a:ext cx="386538" cy="12145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p>
          </p:txBody>
        </p:sp>
      </p:grpSp>
      <p:grpSp>
        <p:nvGrpSpPr>
          <p:cNvPr id="72" name="グループ化 71">
            <a:extLst>
              <a:ext uri="{FF2B5EF4-FFF2-40B4-BE49-F238E27FC236}">
                <a16:creationId xmlns:a16="http://schemas.microsoft.com/office/drawing/2014/main" id="{12EC579D-C7FB-4322-8CC8-A36034BE9718}"/>
              </a:ext>
            </a:extLst>
          </p:cNvPr>
          <p:cNvGrpSpPr/>
          <p:nvPr/>
        </p:nvGrpSpPr>
        <p:grpSpPr>
          <a:xfrm>
            <a:off x="4691551" y="3743794"/>
            <a:ext cx="360918" cy="372141"/>
            <a:chOff x="5994401" y="217010"/>
            <a:chExt cx="1074793" cy="1312543"/>
          </a:xfrm>
        </p:grpSpPr>
        <p:grpSp>
          <p:nvGrpSpPr>
            <p:cNvPr id="74" name="グループ化 73">
              <a:extLst>
                <a:ext uri="{FF2B5EF4-FFF2-40B4-BE49-F238E27FC236}">
                  <a16:creationId xmlns:a16="http://schemas.microsoft.com/office/drawing/2014/main" id="{1D4CFBCA-3DCF-47F0-ADEF-925B494B4AEC}"/>
                </a:ext>
              </a:extLst>
            </p:cNvPr>
            <p:cNvGrpSpPr/>
            <p:nvPr/>
          </p:nvGrpSpPr>
          <p:grpSpPr>
            <a:xfrm>
              <a:off x="5994401" y="217010"/>
              <a:ext cx="1074793" cy="1110552"/>
              <a:chOff x="5994401" y="536318"/>
              <a:chExt cx="1074793" cy="1110552"/>
            </a:xfrm>
          </p:grpSpPr>
          <p:sp>
            <p:nvSpPr>
              <p:cNvPr id="76" name="円形吹き出し 13">
                <a:extLst>
                  <a:ext uri="{FF2B5EF4-FFF2-40B4-BE49-F238E27FC236}">
                    <a16:creationId xmlns:a16="http://schemas.microsoft.com/office/drawing/2014/main" id="{51DDEA9A-3F15-43A1-BD4C-369B28719BC9}"/>
                  </a:ext>
                </a:extLst>
              </p:cNvPr>
              <p:cNvSpPr/>
              <p:nvPr/>
            </p:nvSpPr>
            <p:spPr>
              <a:xfrm>
                <a:off x="5994401" y="536318"/>
                <a:ext cx="1074793" cy="1110552"/>
              </a:xfrm>
              <a:prstGeom prst="wedgeEllipseCallout">
                <a:avLst>
                  <a:gd name="adj1" fmla="val -64295"/>
                  <a:gd name="adj2" fmla="val 26997"/>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dirty="0"/>
              </a:p>
            </p:txBody>
          </p:sp>
          <p:sp>
            <p:nvSpPr>
              <p:cNvPr id="77" name="楕円 76">
                <a:extLst>
                  <a:ext uri="{FF2B5EF4-FFF2-40B4-BE49-F238E27FC236}">
                    <a16:creationId xmlns:a16="http://schemas.microsoft.com/office/drawing/2014/main" id="{BF62822D-72B7-4588-8437-FF1897714418}"/>
                  </a:ext>
                </a:extLst>
              </p:cNvPr>
              <p:cNvSpPr/>
              <p:nvPr/>
            </p:nvSpPr>
            <p:spPr>
              <a:xfrm>
                <a:off x="6280862" y="749543"/>
                <a:ext cx="144000" cy="144000"/>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p>
            </p:txBody>
          </p:sp>
          <p:sp>
            <p:nvSpPr>
              <p:cNvPr id="78" name="楕円 77">
                <a:extLst>
                  <a:ext uri="{FF2B5EF4-FFF2-40B4-BE49-F238E27FC236}">
                    <a16:creationId xmlns:a16="http://schemas.microsoft.com/office/drawing/2014/main" id="{CA5BFD54-175D-4160-B75F-C5789018B661}"/>
                  </a:ext>
                </a:extLst>
              </p:cNvPr>
              <p:cNvSpPr/>
              <p:nvPr/>
            </p:nvSpPr>
            <p:spPr>
              <a:xfrm>
                <a:off x="6692292" y="742329"/>
                <a:ext cx="144000" cy="144000"/>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p>
            </p:txBody>
          </p:sp>
          <p:sp>
            <p:nvSpPr>
              <p:cNvPr id="80" name="アーチ 79">
                <a:extLst>
                  <a:ext uri="{FF2B5EF4-FFF2-40B4-BE49-F238E27FC236}">
                    <a16:creationId xmlns:a16="http://schemas.microsoft.com/office/drawing/2014/main" id="{E27BA7D0-CA76-4AC0-8AEF-7E86844BC37C}"/>
                  </a:ext>
                </a:extLst>
              </p:cNvPr>
              <p:cNvSpPr/>
              <p:nvPr/>
            </p:nvSpPr>
            <p:spPr>
              <a:xfrm rot="10800000">
                <a:off x="6288145" y="889786"/>
                <a:ext cx="543969" cy="242569"/>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solidFill>
                    <a:schemeClr val="tx1"/>
                  </a:solidFill>
                </a:endParaRPr>
              </a:p>
            </p:txBody>
          </p:sp>
        </p:grpSp>
        <p:sp>
          <p:nvSpPr>
            <p:cNvPr id="75" name="楕円 74">
              <a:extLst>
                <a:ext uri="{FF2B5EF4-FFF2-40B4-BE49-F238E27FC236}">
                  <a16:creationId xmlns:a16="http://schemas.microsoft.com/office/drawing/2014/main" id="{4FDE25ED-A6AA-4984-ADEF-E8A070585CF3}"/>
                </a:ext>
              </a:extLst>
            </p:cNvPr>
            <p:cNvSpPr/>
            <p:nvPr/>
          </p:nvSpPr>
          <p:spPr>
            <a:xfrm>
              <a:off x="6335437" y="1408101"/>
              <a:ext cx="386538" cy="12145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p>
          </p:txBody>
        </p:sp>
      </p:grpSp>
      <p:sp>
        <p:nvSpPr>
          <p:cNvPr id="99" name="フローチャート: 処理 98">
            <a:extLst>
              <a:ext uri="{FF2B5EF4-FFF2-40B4-BE49-F238E27FC236}">
                <a16:creationId xmlns:a16="http://schemas.microsoft.com/office/drawing/2014/main" id="{FE61D27F-2399-468E-82CA-1527F597173E}"/>
              </a:ext>
            </a:extLst>
          </p:cNvPr>
          <p:cNvSpPr/>
          <p:nvPr/>
        </p:nvSpPr>
        <p:spPr>
          <a:xfrm>
            <a:off x="29830" y="9872388"/>
            <a:ext cx="7559675" cy="951771"/>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3" name="グループ化 112">
            <a:extLst>
              <a:ext uri="{FF2B5EF4-FFF2-40B4-BE49-F238E27FC236}">
                <a16:creationId xmlns:a16="http://schemas.microsoft.com/office/drawing/2014/main" id="{07204AA8-F320-458C-AD0E-2CCF597E4679}"/>
              </a:ext>
            </a:extLst>
          </p:cNvPr>
          <p:cNvGrpSpPr/>
          <p:nvPr/>
        </p:nvGrpSpPr>
        <p:grpSpPr>
          <a:xfrm flipH="1">
            <a:off x="4312971" y="4338989"/>
            <a:ext cx="387617" cy="389490"/>
            <a:chOff x="5994401" y="217010"/>
            <a:chExt cx="1074793" cy="1312543"/>
          </a:xfrm>
        </p:grpSpPr>
        <p:grpSp>
          <p:nvGrpSpPr>
            <p:cNvPr id="114" name="グループ化 113">
              <a:extLst>
                <a:ext uri="{FF2B5EF4-FFF2-40B4-BE49-F238E27FC236}">
                  <a16:creationId xmlns:a16="http://schemas.microsoft.com/office/drawing/2014/main" id="{333A34FF-C864-44A5-8938-03ED52E24DFE}"/>
                </a:ext>
              </a:extLst>
            </p:cNvPr>
            <p:cNvGrpSpPr/>
            <p:nvPr/>
          </p:nvGrpSpPr>
          <p:grpSpPr>
            <a:xfrm>
              <a:off x="5994401" y="217010"/>
              <a:ext cx="1074793" cy="1110552"/>
              <a:chOff x="5994401" y="536318"/>
              <a:chExt cx="1074793" cy="1110552"/>
            </a:xfrm>
          </p:grpSpPr>
          <p:sp>
            <p:nvSpPr>
              <p:cNvPr id="116" name="円形吹き出し 13">
                <a:extLst>
                  <a:ext uri="{FF2B5EF4-FFF2-40B4-BE49-F238E27FC236}">
                    <a16:creationId xmlns:a16="http://schemas.microsoft.com/office/drawing/2014/main" id="{B90CDC9B-813A-4EAA-83EA-3179E2D03CE6}"/>
                  </a:ext>
                </a:extLst>
              </p:cNvPr>
              <p:cNvSpPr/>
              <p:nvPr/>
            </p:nvSpPr>
            <p:spPr>
              <a:xfrm>
                <a:off x="5994401" y="536318"/>
                <a:ext cx="1074793" cy="1110552"/>
              </a:xfrm>
              <a:prstGeom prst="wedgeEllipseCallout">
                <a:avLst>
                  <a:gd name="adj1" fmla="val -64295"/>
                  <a:gd name="adj2" fmla="val 26997"/>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dirty="0"/>
              </a:p>
            </p:txBody>
          </p:sp>
          <p:sp>
            <p:nvSpPr>
              <p:cNvPr id="117" name="楕円 116">
                <a:extLst>
                  <a:ext uri="{FF2B5EF4-FFF2-40B4-BE49-F238E27FC236}">
                    <a16:creationId xmlns:a16="http://schemas.microsoft.com/office/drawing/2014/main" id="{8594E336-98A1-4C0E-A0E9-BA9964EA2B38}"/>
                  </a:ext>
                </a:extLst>
              </p:cNvPr>
              <p:cNvSpPr/>
              <p:nvPr/>
            </p:nvSpPr>
            <p:spPr>
              <a:xfrm>
                <a:off x="6280862" y="749543"/>
                <a:ext cx="144000" cy="144000"/>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p>
            </p:txBody>
          </p:sp>
          <p:sp>
            <p:nvSpPr>
              <p:cNvPr id="118" name="楕円 117">
                <a:extLst>
                  <a:ext uri="{FF2B5EF4-FFF2-40B4-BE49-F238E27FC236}">
                    <a16:creationId xmlns:a16="http://schemas.microsoft.com/office/drawing/2014/main" id="{E5BC0F47-0772-4EC3-BC7A-AEE5A7FD02A1}"/>
                  </a:ext>
                </a:extLst>
              </p:cNvPr>
              <p:cNvSpPr/>
              <p:nvPr/>
            </p:nvSpPr>
            <p:spPr>
              <a:xfrm>
                <a:off x="6692292" y="742329"/>
                <a:ext cx="144000" cy="144000"/>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p>
            </p:txBody>
          </p:sp>
          <p:sp>
            <p:nvSpPr>
              <p:cNvPr id="119" name="アーチ 118">
                <a:extLst>
                  <a:ext uri="{FF2B5EF4-FFF2-40B4-BE49-F238E27FC236}">
                    <a16:creationId xmlns:a16="http://schemas.microsoft.com/office/drawing/2014/main" id="{DE1476C1-1104-4926-A5EE-5BA926FCE32A}"/>
                  </a:ext>
                </a:extLst>
              </p:cNvPr>
              <p:cNvSpPr/>
              <p:nvPr/>
            </p:nvSpPr>
            <p:spPr>
              <a:xfrm rot="10800000">
                <a:off x="6288145" y="889786"/>
                <a:ext cx="543969" cy="242569"/>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solidFill>
                    <a:schemeClr val="tx1"/>
                  </a:solidFill>
                </a:endParaRPr>
              </a:p>
            </p:txBody>
          </p:sp>
        </p:grpSp>
        <p:sp>
          <p:nvSpPr>
            <p:cNvPr id="115" name="楕円 114">
              <a:extLst>
                <a:ext uri="{FF2B5EF4-FFF2-40B4-BE49-F238E27FC236}">
                  <a16:creationId xmlns:a16="http://schemas.microsoft.com/office/drawing/2014/main" id="{DD9176BD-DC21-4A7C-853D-475FD6E49F15}"/>
                </a:ext>
              </a:extLst>
            </p:cNvPr>
            <p:cNvSpPr/>
            <p:nvPr/>
          </p:nvSpPr>
          <p:spPr>
            <a:xfrm>
              <a:off x="6335437" y="1408101"/>
              <a:ext cx="386538" cy="12145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55"/>
            </a:p>
          </p:txBody>
        </p:sp>
      </p:grpSp>
      <p:pic>
        <p:nvPicPr>
          <p:cNvPr id="121" name="図 120">
            <a:extLst>
              <a:ext uri="{FF2B5EF4-FFF2-40B4-BE49-F238E27FC236}">
                <a16:creationId xmlns:a16="http://schemas.microsoft.com/office/drawing/2014/main" id="{BC697F9A-4559-4A32-A07B-67004C504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5264" y="7058165"/>
            <a:ext cx="1338112" cy="752398"/>
          </a:xfrm>
          <a:prstGeom prst="rect">
            <a:avLst/>
          </a:prstGeom>
        </p:spPr>
      </p:pic>
      <p:sp>
        <p:nvSpPr>
          <p:cNvPr id="122" name="テキスト ボックス 121">
            <a:extLst>
              <a:ext uri="{FF2B5EF4-FFF2-40B4-BE49-F238E27FC236}">
                <a16:creationId xmlns:a16="http://schemas.microsoft.com/office/drawing/2014/main" id="{57A0452C-9861-4D55-832C-D1F308E76A8B}"/>
              </a:ext>
            </a:extLst>
          </p:cNvPr>
          <p:cNvSpPr txBox="1"/>
          <p:nvPr/>
        </p:nvSpPr>
        <p:spPr>
          <a:xfrm>
            <a:off x="5403690" y="9823679"/>
            <a:ext cx="2163602" cy="442429"/>
          </a:xfrm>
          <a:prstGeom prst="rect">
            <a:avLst/>
          </a:prstGeom>
          <a:noFill/>
        </p:spPr>
        <p:txBody>
          <a:bodyPr wrap="square" rtlCol="0">
            <a:spAutoFit/>
          </a:bodyPr>
          <a:lstStyle/>
          <a:p>
            <a:pPr>
              <a:lnSpc>
                <a:spcPts val="3000"/>
              </a:lnSpc>
            </a:pP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詳しくは裏面を⇒</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23" name="テキスト ボックス 122">
            <a:extLst>
              <a:ext uri="{FF2B5EF4-FFF2-40B4-BE49-F238E27FC236}">
                <a16:creationId xmlns:a16="http://schemas.microsoft.com/office/drawing/2014/main" id="{C3E4202A-7A05-43A0-84E9-6B9D8BC58398}"/>
              </a:ext>
            </a:extLst>
          </p:cNvPr>
          <p:cNvSpPr txBox="1"/>
          <p:nvPr/>
        </p:nvSpPr>
        <p:spPr>
          <a:xfrm>
            <a:off x="107443" y="9864203"/>
            <a:ext cx="5870334" cy="442429"/>
          </a:xfrm>
          <a:prstGeom prst="rect">
            <a:avLst/>
          </a:prstGeom>
          <a:noFill/>
        </p:spPr>
        <p:txBody>
          <a:bodyPr wrap="square" rtlCol="0">
            <a:spAutoFit/>
          </a:bodyPr>
          <a:lstStyle/>
          <a:p>
            <a:pPr>
              <a:lnSpc>
                <a:spcPts val="3000"/>
              </a:lnSpc>
            </a:pPr>
            <a:r>
              <a:rPr kumimoji="1" lang="ja-JP" altLang="en-US" sz="1600" b="1" dirty="0">
                <a:solidFill>
                  <a:schemeClr val="bg1"/>
                </a:solidFill>
                <a:latin typeface="メイリオ" panose="020B0604030504040204" pitchFamily="50" charset="-128"/>
                <a:ea typeface="メイリオ" panose="020B0604030504040204" pitchFamily="50" charset="-128"/>
              </a:rPr>
              <a:t>■お申し込み　裏面にご記入いただき</a:t>
            </a:r>
            <a:r>
              <a:rPr kumimoji="1" lang="en-US" altLang="ja-JP" sz="1600" b="1" dirty="0">
                <a:solidFill>
                  <a:schemeClr val="bg1"/>
                </a:solidFill>
                <a:latin typeface="メイリオ" panose="020B0604030504040204" pitchFamily="50" charset="-128"/>
                <a:ea typeface="メイリオ" panose="020B0604030504040204" pitchFamily="50" charset="-128"/>
              </a:rPr>
              <a:t>FAX</a:t>
            </a:r>
            <a:r>
              <a:rPr kumimoji="1" lang="ja-JP" altLang="en-US" sz="1600" b="1" dirty="0">
                <a:solidFill>
                  <a:schemeClr val="bg1"/>
                </a:solidFill>
                <a:latin typeface="メイリオ" panose="020B0604030504040204" pitchFamily="50" charset="-128"/>
                <a:ea typeface="メイリオ" panose="020B0604030504040204" pitchFamily="50" charset="-128"/>
              </a:rPr>
              <a:t>で</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29" name="吹き出し: 角を丸めた四角形 128">
            <a:extLst>
              <a:ext uri="{FF2B5EF4-FFF2-40B4-BE49-F238E27FC236}">
                <a16:creationId xmlns:a16="http://schemas.microsoft.com/office/drawing/2014/main" id="{9F88A1ED-6773-4B2E-B77B-B930CCC825FB}"/>
              </a:ext>
            </a:extLst>
          </p:cNvPr>
          <p:cNvSpPr/>
          <p:nvPr/>
        </p:nvSpPr>
        <p:spPr>
          <a:xfrm>
            <a:off x="1319479" y="5906531"/>
            <a:ext cx="4405668" cy="854586"/>
          </a:xfrm>
          <a:prstGeom prst="wedgeRoundRectCallout">
            <a:avLst>
              <a:gd name="adj1" fmla="val -55456"/>
              <a:gd name="adj2" fmla="val 54103"/>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吹き出し: 角を丸めた四角形 129">
            <a:extLst>
              <a:ext uri="{FF2B5EF4-FFF2-40B4-BE49-F238E27FC236}">
                <a16:creationId xmlns:a16="http://schemas.microsoft.com/office/drawing/2014/main" id="{B78E2493-44D1-4EBC-B368-8A145DE4CDA8}"/>
              </a:ext>
            </a:extLst>
          </p:cNvPr>
          <p:cNvSpPr/>
          <p:nvPr/>
        </p:nvSpPr>
        <p:spPr>
          <a:xfrm>
            <a:off x="1339631" y="6908312"/>
            <a:ext cx="4405668" cy="878868"/>
          </a:xfrm>
          <a:prstGeom prst="wedgeRoundRectCallout">
            <a:avLst>
              <a:gd name="adj1" fmla="val -57302"/>
              <a:gd name="adj2" fmla="val 46116"/>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吹き出し: 角を丸めた四角形 130">
            <a:extLst>
              <a:ext uri="{FF2B5EF4-FFF2-40B4-BE49-F238E27FC236}">
                <a16:creationId xmlns:a16="http://schemas.microsoft.com/office/drawing/2014/main" id="{F82FD738-1713-4255-9C1B-0B30C30E6E4B}"/>
              </a:ext>
            </a:extLst>
          </p:cNvPr>
          <p:cNvSpPr/>
          <p:nvPr/>
        </p:nvSpPr>
        <p:spPr>
          <a:xfrm>
            <a:off x="1311396" y="7913694"/>
            <a:ext cx="4432684" cy="878869"/>
          </a:xfrm>
          <a:prstGeom prst="wedgeRoundRectCallout">
            <a:avLst>
              <a:gd name="adj1" fmla="val -56828"/>
              <a:gd name="adj2" fmla="val 18924"/>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吹き出し: 角を丸めた四角形 131">
            <a:extLst>
              <a:ext uri="{FF2B5EF4-FFF2-40B4-BE49-F238E27FC236}">
                <a16:creationId xmlns:a16="http://schemas.microsoft.com/office/drawing/2014/main" id="{E227E8DD-8329-4ACA-87A6-0B91A855F658}"/>
              </a:ext>
            </a:extLst>
          </p:cNvPr>
          <p:cNvSpPr/>
          <p:nvPr/>
        </p:nvSpPr>
        <p:spPr>
          <a:xfrm>
            <a:off x="1301541" y="8952249"/>
            <a:ext cx="4496664" cy="830906"/>
          </a:xfrm>
          <a:prstGeom prst="wedgeRoundRectCallout">
            <a:avLst>
              <a:gd name="adj1" fmla="val -55069"/>
              <a:gd name="adj2" fmla="val -11160"/>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a:extLst>
              <a:ext uri="{FF2B5EF4-FFF2-40B4-BE49-F238E27FC236}">
                <a16:creationId xmlns:a16="http://schemas.microsoft.com/office/drawing/2014/main" id="{9A2E84B3-0B88-400B-853E-5A35F140DC42}"/>
              </a:ext>
            </a:extLst>
          </p:cNvPr>
          <p:cNvGrpSpPr/>
          <p:nvPr/>
        </p:nvGrpSpPr>
        <p:grpSpPr>
          <a:xfrm>
            <a:off x="443710" y="6806601"/>
            <a:ext cx="604119" cy="701498"/>
            <a:chOff x="3934951" y="726680"/>
            <a:chExt cx="1033289" cy="1041133"/>
          </a:xfrm>
        </p:grpSpPr>
        <p:pic>
          <p:nvPicPr>
            <p:cNvPr id="134" name="図 133">
              <a:extLst>
                <a:ext uri="{FF2B5EF4-FFF2-40B4-BE49-F238E27FC236}">
                  <a16:creationId xmlns:a16="http://schemas.microsoft.com/office/drawing/2014/main" id="{FD17C11D-6DDF-45ED-ADAB-7622C596B6E9}"/>
                </a:ext>
              </a:extLst>
            </p:cNvPr>
            <p:cNvPicPr>
              <a:picLocks noChangeAspect="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27141" t="30830" r="32712" b="30617"/>
            <a:stretch/>
          </p:blipFill>
          <p:spPr>
            <a:xfrm>
              <a:off x="3934951" y="775511"/>
              <a:ext cx="1033289" cy="992302"/>
            </a:xfrm>
            <a:prstGeom prst="rect">
              <a:avLst/>
            </a:prstGeom>
          </p:spPr>
        </p:pic>
        <p:sp>
          <p:nvSpPr>
            <p:cNvPr id="135" name="フローチャート: 処理 134">
              <a:extLst>
                <a:ext uri="{FF2B5EF4-FFF2-40B4-BE49-F238E27FC236}">
                  <a16:creationId xmlns:a16="http://schemas.microsoft.com/office/drawing/2014/main" id="{BF069A4F-E4F9-4414-B316-1B02B2749805}"/>
                </a:ext>
              </a:extLst>
            </p:cNvPr>
            <p:cNvSpPr/>
            <p:nvPr/>
          </p:nvSpPr>
          <p:spPr>
            <a:xfrm>
              <a:off x="4616621" y="726680"/>
              <a:ext cx="187154" cy="17761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6" name="テキスト ボックス 135">
            <a:extLst>
              <a:ext uri="{FF2B5EF4-FFF2-40B4-BE49-F238E27FC236}">
                <a16:creationId xmlns:a16="http://schemas.microsoft.com/office/drawing/2014/main" id="{4D44B4CC-80A1-490F-9E6C-F3112F5460DC}"/>
              </a:ext>
            </a:extLst>
          </p:cNvPr>
          <p:cNvSpPr txBox="1"/>
          <p:nvPr/>
        </p:nvSpPr>
        <p:spPr>
          <a:xfrm>
            <a:off x="1319479" y="5869520"/>
            <a:ext cx="4484306" cy="832920"/>
          </a:xfrm>
          <a:prstGeom prst="rect">
            <a:avLst/>
          </a:prstGeom>
          <a:noFill/>
          <a:effectLst>
            <a:outerShdw blurRad="50800" dist="38100" dir="2700000" algn="tl" rotWithShape="0">
              <a:schemeClr val="accent1">
                <a:alpha val="40000"/>
              </a:schemeClr>
            </a:outerShdw>
          </a:effectLst>
        </p:spPr>
        <p:txBody>
          <a:bodyPr wrap="square" rtlCol="0">
            <a:spAutoFit/>
          </a:bodyPr>
          <a:lstStyle/>
          <a:p>
            <a:pPr>
              <a:lnSpc>
                <a:spcPct val="150000"/>
              </a:lnSpc>
            </a:pPr>
            <a:r>
              <a:rPr kumimoji="1" lang="ja-JP" altLang="en-US" sz="1100" dirty="0">
                <a:solidFill>
                  <a:srgbClr val="000000"/>
                </a:solidFill>
                <a:latin typeface="Meiryo" panose="020B0604030504040204" pitchFamily="50" charset="-128"/>
                <a:ea typeface="Meiryo" panose="020B0604030504040204" pitchFamily="50" charset="-128"/>
              </a:rPr>
              <a:t>統合失調症　</a:t>
            </a:r>
            <a:r>
              <a:rPr kumimoji="1" lang="en-US" altLang="ja-JP" sz="1100" dirty="0">
                <a:solidFill>
                  <a:srgbClr val="000000"/>
                </a:solidFill>
                <a:latin typeface="Meiryo" panose="020B0604030504040204" pitchFamily="50" charset="-128"/>
                <a:ea typeface="Meiryo" panose="020B0604030504040204" pitchFamily="50" charset="-128"/>
              </a:rPr>
              <a:t>A</a:t>
            </a:r>
            <a:r>
              <a:rPr kumimoji="1" lang="ja-JP" altLang="en-US" sz="1100" dirty="0">
                <a:solidFill>
                  <a:srgbClr val="000000"/>
                </a:solidFill>
                <a:latin typeface="Meiryo" panose="020B0604030504040204" pitchFamily="50" charset="-128"/>
                <a:ea typeface="Meiryo" panose="020B0604030504040204" pitchFamily="50" charset="-128"/>
              </a:rPr>
              <a:t>さん　</a:t>
            </a:r>
            <a:r>
              <a:rPr kumimoji="1" lang="en-US" altLang="ja-JP" sz="1100" dirty="0">
                <a:solidFill>
                  <a:srgbClr val="000000"/>
                </a:solidFill>
                <a:latin typeface="Meiryo" panose="020B0604030504040204" pitchFamily="50" charset="-128"/>
                <a:ea typeface="Meiryo" panose="020B0604030504040204" pitchFamily="50" charset="-128"/>
              </a:rPr>
              <a:t>20</a:t>
            </a:r>
            <a:r>
              <a:rPr kumimoji="1" lang="ja-JP" altLang="en-US" sz="1100" dirty="0">
                <a:solidFill>
                  <a:srgbClr val="000000"/>
                </a:solidFill>
                <a:latin typeface="Meiryo" panose="020B0604030504040204" pitchFamily="50" charset="-128"/>
                <a:ea typeface="Meiryo" panose="020B0604030504040204" pitchFamily="50" charset="-128"/>
              </a:rPr>
              <a:t>代　男性</a:t>
            </a:r>
            <a:endParaRPr kumimoji="1" lang="en-US" altLang="ja-JP" sz="1100" dirty="0">
              <a:solidFill>
                <a:srgbClr val="000000"/>
              </a:solidFill>
              <a:latin typeface="Meiryo" panose="020B0604030504040204" pitchFamily="50" charset="-128"/>
              <a:ea typeface="Meiryo" panose="020B0604030504040204" pitchFamily="50" charset="-128"/>
            </a:endParaRPr>
          </a:p>
          <a:p>
            <a:pPr>
              <a:lnSpc>
                <a:spcPct val="150000"/>
              </a:lnSpc>
            </a:pPr>
            <a:r>
              <a:rPr kumimoji="1" lang="ja-JP" altLang="en-US" sz="1100" dirty="0">
                <a:solidFill>
                  <a:srgbClr val="000000"/>
                </a:solidFill>
                <a:latin typeface="Meiryo" panose="020B0604030504040204" pitchFamily="50" charset="-128"/>
                <a:ea typeface="Meiryo" panose="020B0604030504040204" pitchFamily="50" charset="-128"/>
              </a:rPr>
              <a:t>デイケア通院中。働きたいけどまだ自信がありません　</a:t>
            </a:r>
            <a:endParaRPr kumimoji="1" lang="en-US" altLang="ja-JP" sz="1100" dirty="0">
              <a:solidFill>
                <a:srgbClr val="000000"/>
              </a:solidFill>
              <a:latin typeface="Meiryo" panose="020B0604030504040204" pitchFamily="50" charset="-128"/>
              <a:ea typeface="Meiryo" panose="020B0604030504040204" pitchFamily="50" charset="-128"/>
            </a:endParaRPr>
          </a:p>
          <a:p>
            <a:pPr>
              <a:lnSpc>
                <a:spcPct val="150000"/>
              </a:lnSpc>
            </a:pPr>
            <a:r>
              <a:rPr kumimoji="1" lang="ja-JP" altLang="en-US" sz="1100" dirty="0">
                <a:solidFill>
                  <a:schemeClr val="accent5">
                    <a:lumMod val="75000"/>
                  </a:schemeClr>
                </a:solidFill>
                <a:latin typeface="Meiryo" panose="020B0604030504040204" pitchFamily="50" charset="-128"/>
                <a:ea typeface="Meiryo" panose="020B0604030504040204" pitchFamily="50" charset="-128"/>
              </a:rPr>
              <a:t>⇒</a:t>
            </a:r>
            <a:r>
              <a:rPr kumimoji="1" lang="ja-JP" altLang="en-US" sz="1100" b="1" dirty="0">
                <a:solidFill>
                  <a:schemeClr val="accent5">
                    <a:lumMod val="75000"/>
                  </a:schemeClr>
                </a:solidFill>
                <a:latin typeface="Meiryo" panose="020B0604030504040204" pitchFamily="50" charset="-128"/>
                <a:ea typeface="Meiryo" panose="020B0604030504040204" pitchFamily="50" charset="-128"/>
              </a:rPr>
              <a:t>社会人基礎力の評価書を使いスモールステップから始めませんか</a:t>
            </a:r>
            <a:endParaRPr kumimoji="1" lang="en-US" altLang="ja-JP" sz="1100" b="1" dirty="0">
              <a:solidFill>
                <a:schemeClr val="accent5">
                  <a:lumMod val="75000"/>
                </a:schemeClr>
              </a:solidFill>
              <a:latin typeface="Meiryo" panose="020B0604030504040204" pitchFamily="50" charset="-128"/>
              <a:ea typeface="Meiryo" panose="020B0604030504040204" pitchFamily="50" charset="-128"/>
            </a:endParaRPr>
          </a:p>
        </p:txBody>
      </p:sp>
      <p:grpSp>
        <p:nvGrpSpPr>
          <p:cNvPr id="137" name="グループ化 136">
            <a:extLst>
              <a:ext uri="{FF2B5EF4-FFF2-40B4-BE49-F238E27FC236}">
                <a16:creationId xmlns:a16="http://schemas.microsoft.com/office/drawing/2014/main" id="{CCAA5764-FDD4-43E8-9E5C-0886F8CC3347}"/>
              </a:ext>
            </a:extLst>
          </p:cNvPr>
          <p:cNvGrpSpPr/>
          <p:nvPr/>
        </p:nvGrpSpPr>
        <p:grpSpPr>
          <a:xfrm>
            <a:off x="448225" y="8307278"/>
            <a:ext cx="601602" cy="668596"/>
            <a:chOff x="3934951" y="726680"/>
            <a:chExt cx="1033289" cy="1041133"/>
          </a:xfrm>
        </p:grpSpPr>
        <p:pic>
          <p:nvPicPr>
            <p:cNvPr id="138" name="図 137">
              <a:extLst>
                <a:ext uri="{FF2B5EF4-FFF2-40B4-BE49-F238E27FC236}">
                  <a16:creationId xmlns:a16="http://schemas.microsoft.com/office/drawing/2014/main" id="{C4798CBA-D686-4F16-BCE0-84579073C53B}"/>
                </a:ext>
              </a:extLst>
            </p:cNvPr>
            <p:cNvPicPr>
              <a:picLocks noChangeAspect="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27141" t="30830" r="32712" b="30617"/>
            <a:stretch/>
          </p:blipFill>
          <p:spPr>
            <a:xfrm>
              <a:off x="3934951" y="775511"/>
              <a:ext cx="1033289" cy="992302"/>
            </a:xfrm>
            <a:prstGeom prst="rect">
              <a:avLst/>
            </a:prstGeom>
          </p:spPr>
        </p:pic>
        <p:sp>
          <p:nvSpPr>
            <p:cNvPr id="139" name="フローチャート: 処理 138">
              <a:extLst>
                <a:ext uri="{FF2B5EF4-FFF2-40B4-BE49-F238E27FC236}">
                  <a16:creationId xmlns:a16="http://schemas.microsoft.com/office/drawing/2014/main" id="{12D4CFDE-FFE0-4BB5-86AB-CFC721B06EB6}"/>
                </a:ext>
              </a:extLst>
            </p:cNvPr>
            <p:cNvSpPr/>
            <p:nvPr/>
          </p:nvSpPr>
          <p:spPr>
            <a:xfrm>
              <a:off x="4616621" y="726680"/>
              <a:ext cx="187154" cy="17761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0" name="グループ化 139">
            <a:extLst>
              <a:ext uri="{FF2B5EF4-FFF2-40B4-BE49-F238E27FC236}">
                <a16:creationId xmlns:a16="http://schemas.microsoft.com/office/drawing/2014/main" id="{5B898F2D-92FD-4499-9213-FD51831F661B}"/>
              </a:ext>
            </a:extLst>
          </p:cNvPr>
          <p:cNvGrpSpPr/>
          <p:nvPr/>
        </p:nvGrpSpPr>
        <p:grpSpPr>
          <a:xfrm>
            <a:off x="431551" y="7552434"/>
            <a:ext cx="601602" cy="667027"/>
            <a:chOff x="3934951" y="726680"/>
            <a:chExt cx="1033289" cy="1041133"/>
          </a:xfrm>
        </p:grpSpPr>
        <p:pic>
          <p:nvPicPr>
            <p:cNvPr id="141" name="図 140">
              <a:extLst>
                <a:ext uri="{FF2B5EF4-FFF2-40B4-BE49-F238E27FC236}">
                  <a16:creationId xmlns:a16="http://schemas.microsoft.com/office/drawing/2014/main" id="{B15B9BD3-2E67-4D77-BDCA-911362B30A23}"/>
                </a:ext>
              </a:extLst>
            </p:cNvPr>
            <p:cNvPicPr>
              <a:picLocks noChangeAspect="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27141" t="30830" r="32712" b="30617"/>
            <a:stretch/>
          </p:blipFill>
          <p:spPr>
            <a:xfrm>
              <a:off x="3934951" y="775511"/>
              <a:ext cx="1033289" cy="992302"/>
            </a:xfrm>
            <a:prstGeom prst="rect">
              <a:avLst/>
            </a:prstGeom>
          </p:spPr>
        </p:pic>
        <p:sp>
          <p:nvSpPr>
            <p:cNvPr id="142" name="フローチャート: 処理 141">
              <a:extLst>
                <a:ext uri="{FF2B5EF4-FFF2-40B4-BE49-F238E27FC236}">
                  <a16:creationId xmlns:a16="http://schemas.microsoft.com/office/drawing/2014/main" id="{06494784-1ED9-4B3A-BB56-BF59B4293DDE}"/>
                </a:ext>
              </a:extLst>
            </p:cNvPr>
            <p:cNvSpPr/>
            <p:nvPr/>
          </p:nvSpPr>
          <p:spPr>
            <a:xfrm>
              <a:off x="4616621" y="726680"/>
              <a:ext cx="187154" cy="17761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5" name="テキスト ボックス 124">
            <a:extLst>
              <a:ext uri="{FF2B5EF4-FFF2-40B4-BE49-F238E27FC236}">
                <a16:creationId xmlns:a16="http://schemas.microsoft.com/office/drawing/2014/main" id="{9D9CBFAE-3DF7-4381-823A-FE94ECCA36D9}"/>
              </a:ext>
            </a:extLst>
          </p:cNvPr>
          <p:cNvSpPr txBox="1"/>
          <p:nvPr/>
        </p:nvSpPr>
        <p:spPr>
          <a:xfrm>
            <a:off x="1273425" y="6922279"/>
            <a:ext cx="4552896" cy="832920"/>
          </a:xfrm>
          <a:prstGeom prst="rect">
            <a:avLst/>
          </a:prstGeom>
          <a:noFill/>
          <a:effectLst>
            <a:outerShdw blurRad="50800" dist="38100" dir="2700000" algn="tl" rotWithShape="0">
              <a:schemeClr val="accent1">
                <a:alpha val="40000"/>
              </a:schemeClr>
            </a:outerShdw>
          </a:effectLst>
        </p:spPr>
        <p:txBody>
          <a:bodyPr wrap="square" rtlCol="0">
            <a:spAutoFit/>
          </a:bodyPr>
          <a:lstStyle/>
          <a:p>
            <a:pPr>
              <a:lnSpc>
                <a:spcPct val="150000"/>
              </a:lnSpc>
            </a:pPr>
            <a:r>
              <a:rPr kumimoji="1" lang="ja-JP" altLang="en-US" sz="1100" dirty="0" err="1">
                <a:solidFill>
                  <a:srgbClr val="000000"/>
                </a:solidFill>
                <a:latin typeface="Meiryo" panose="020B0604030504040204" pitchFamily="50" charset="-128"/>
                <a:ea typeface="Meiryo" panose="020B0604030504040204" pitchFamily="50" charset="-128"/>
              </a:rPr>
              <a:t>発達障がい</a:t>
            </a:r>
            <a:r>
              <a:rPr kumimoji="1" lang="en-US" altLang="ja-JP" sz="1100" dirty="0">
                <a:solidFill>
                  <a:srgbClr val="000000"/>
                </a:solidFill>
                <a:latin typeface="Meiryo" panose="020B0604030504040204" pitchFamily="50" charset="-128"/>
                <a:ea typeface="Meiryo" panose="020B0604030504040204" pitchFamily="50" charset="-128"/>
              </a:rPr>
              <a:t> B</a:t>
            </a:r>
            <a:r>
              <a:rPr kumimoji="1" lang="ja-JP" altLang="en-US" sz="1100" dirty="0">
                <a:solidFill>
                  <a:srgbClr val="000000"/>
                </a:solidFill>
                <a:latin typeface="Meiryo" panose="020B0604030504040204" pitchFamily="50" charset="-128"/>
                <a:ea typeface="Meiryo" panose="020B0604030504040204" pitchFamily="50" charset="-128"/>
              </a:rPr>
              <a:t>さん　</a:t>
            </a:r>
            <a:r>
              <a:rPr kumimoji="1" lang="en-US" altLang="ja-JP" sz="1100" dirty="0">
                <a:solidFill>
                  <a:srgbClr val="000000"/>
                </a:solidFill>
                <a:latin typeface="Meiryo" panose="020B0604030504040204" pitchFamily="50" charset="-128"/>
                <a:ea typeface="Meiryo" panose="020B0604030504040204" pitchFamily="50" charset="-128"/>
              </a:rPr>
              <a:t>30</a:t>
            </a:r>
            <a:r>
              <a:rPr kumimoji="1" lang="ja-JP" altLang="en-US" sz="1100" dirty="0">
                <a:solidFill>
                  <a:srgbClr val="000000"/>
                </a:solidFill>
                <a:latin typeface="Meiryo" panose="020B0604030504040204" pitchFamily="50" charset="-128"/>
                <a:ea typeface="Meiryo" panose="020B0604030504040204" pitchFamily="50" charset="-128"/>
              </a:rPr>
              <a:t>代　女性　</a:t>
            </a:r>
            <a:endParaRPr kumimoji="1" lang="en-US" altLang="ja-JP" sz="1100" dirty="0">
              <a:solidFill>
                <a:srgbClr val="000000"/>
              </a:solidFill>
              <a:latin typeface="Meiryo" panose="020B0604030504040204" pitchFamily="50" charset="-128"/>
              <a:ea typeface="Meiryo" panose="020B0604030504040204" pitchFamily="50" charset="-128"/>
            </a:endParaRPr>
          </a:p>
          <a:p>
            <a:pPr>
              <a:lnSpc>
                <a:spcPct val="150000"/>
              </a:lnSpc>
            </a:pPr>
            <a:r>
              <a:rPr kumimoji="1" lang="ja-JP" altLang="en-US" sz="1100" dirty="0">
                <a:solidFill>
                  <a:srgbClr val="000000"/>
                </a:solidFill>
                <a:latin typeface="Meiryo" panose="020B0604030504040204" pitchFamily="50" charset="-128"/>
                <a:ea typeface="Meiryo" panose="020B0604030504040204" pitchFamily="50" charset="-128"/>
              </a:rPr>
              <a:t>苦手なことが多く自分に合う仕事がわかりません</a:t>
            </a:r>
            <a:endParaRPr kumimoji="1" lang="en-US" altLang="ja-JP" sz="1100" dirty="0">
              <a:solidFill>
                <a:srgbClr val="000000"/>
              </a:solidFill>
              <a:latin typeface="Meiryo" panose="020B0604030504040204" pitchFamily="50" charset="-128"/>
              <a:ea typeface="Meiryo" panose="020B0604030504040204" pitchFamily="50" charset="-128"/>
            </a:endParaRPr>
          </a:p>
          <a:p>
            <a:pPr>
              <a:lnSpc>
                <a:spcPct val="150000"/>
              </a:lnSpc>
            </a:pPr>
            <a:r>
              <a:rPr kumimoji="1" lang="ja-JP" altLang="en-US" sz="1100" b="1" dirty="0">
                <a:solidFill>
                  <a:schemeClr val="accent5">
                    <a:lumMod val="75000"/>
                  </a:schemeClr>
                </a:solidFill>
                <a:latin typeface="Meiryo" panose="020B0604030504040204" pitchFamily="50" charset="-128"/>
                <a:ea typeface="Meiryo" panose="020B0604030504040204" pitchFamily="50" charset="-128"/>
              </a:rPr>
              <a:t>⇒自己評価書と反復実習で得意分野を活かした仕事を見つけましょう</a:t>
            </a:r>
            <a:endParaRPr kumimoji="1" lang="en-US" altLang="ja-JP" sz="1100" b="1" dirty="0">
              <a:solidFill>
                <a:schemeClr val="accent5">
                  <a:lumMod val="75000"/>
                </a:schemeClr>
              </a:solidFill>
              <a:latin typeface="Meiryo" panose="020B0604030504040204" pitchFamily="50" charset="-128"/>
              <a:ea typeface="Meiryo" panose="020B0604030504040204" pitchFamily="50" charset="-128"/>
            </a:endParaRPr>
          </a:p>
        </p:txBody>
      </p:sp>
      <p:sp>
        <p:nvSpPr>
          <p:cNvPr id="127" name="テキスト ボックス 126">
            <a:extLst>
              <a:ext uri="{FF2B5EF4-FFF2-40B4-BE49-F238E27FC236}">
                <a16:creationId xmlns:a16="http://schemas.microsoft.com/office/drawing/2014/main" id="{73F76427-8CEF-4E89-B903-491076820847}"/>
              </a:ext>
            </a:extLst>
          </p:cNvPr>
          <p:cNvSpPr txBox="1"/>
          <p:nvPr/>
        </p:nvSpPr>
        <p:spPr>
          <a:xfrm>
            <a:off x="1293529" y="7905044"/>
            <a:ext cx="4605319" cy="832920"/>
          </a:xfrm>
          <a:prstGeom prst="rect">
            <a:avLst/>
          </a:prstGeom>
          <a:noFill/>
          <a:effectLst>
            <a:outerShdw blurRad="50800" dist="38100" dir="2700000" algn="tl" rotWithShape="0">
              <a:schemeClr val="accent1">
                <a:alpha val="40000"/>
              </a:schemeClr>
            </a:outerShdw>
          </a:effectLst>
        </p:spPr>
        <p:txBody>
          <a:bodyPr wrap="square" rtlCol="0">
            <a:spAutoFit/>
          </a:bodyPr>
          <a:lstStyle/>
          <a:p>
            <a:pPr>
              <a:lnSpc>
                <a:spcPct val="150000"/>
              </a:lnSpc>
            </a:pPr>
            <a:r>
              <a:rPr lang="ja-JP" altLang="en-US" sz="1100" dirty="0">
                <a:solidFill>
                  <a:srgbClr val="000000"/>
                </a:solidFill>
                <a:latin typeface="Meiryo" panose="020B0604030504040204" pitchFamily="50" charset="-128"/>
                <a:ea typeface="Meiryo" panose="020B0604030504040204" pitchFamily="50" charset="-128"/>
              </a:rPr>
              <a:t>双極性障害　</a:t>
            </a:r>
            <a:r>
              <a:rPr lang="en-US" altLang="ja-JP" sz="1100" dirty="0">
                <a:solidFill>
                  <a:srgbClr val="000000"/>
                </a:solidFill>
                <a:latin typeface="Meiryo" panose="020B0604030504040204" pitchFamily="50" charset="-128"/>
                <a:ea typeface="Meiryo" panose="020B0604030504040204" pitchFamily="50" charset="-128"/>
              </a:rPr>
              <a:t>C</a:t>
            </a:r>
            <a:r>
              <a:rPr lang="ja-JP" altLang="en-US" sz="1100" dirty="0">
                <a:solidFill>
                  <a:srgbClr val="000000"/>
                </a:solidFill>
                <a:latin typeface="Meiryo" panose="020B0604030504040204" pitchFamily="50" charset="-128"/>
                <a:ea typeface="Meiryo" panose="020B0604030504040204" pitchFamily="50" charset="-128"/>
              </a:rPr>
              <a:t>さん　</a:t>
            </a:r>
            <a:r>
              <a:rPr lang="en-US" altLang="ja-JP" sz="1100" dirty="0">
                <a:solidFill>
                  <a:srgbClr val="000000"/>
                </a:solidFill>
                <a:latin typeface="Meiryo" panose="020B0604030504040204" pitchFamily="50" charset="-128"/>
                <a:ea typeface="Meiryo" panose="020B0604030504040204" pitchFamily="50" charset="-128"/>
              </a:rPr>
              <a:t>40</a:t>
            </a:r>
            <a:r>
              <a:rPr lang="ja-JP" altLang="en-US" sz="1100" dirty="0">
                <a:solidFill>
                  <a:srgbClr val="000000"/>
                </a:solidFill>
                <a:latin typeface="Meiryo" panose="020B0604030504040204" pitchFamily="50" charset="-128"/>
                <a:ea typeface="Meiryo" panose="020B0604030504040204" pitchFamily="50" charset="-128"/>
              </a:rPr>
              <a:t>代男性</a:t>
            </a:r>
            <a:endParaRPr lang="en-US" altLang="ja-JP" sz="1100" dirty="0">
              <a:solidFill>
                <a:srgbClr val="000000"/>
              </a:solidFill>
              <a:latin typeface="Meiryo" panose="020B0604030504040204" pitchFamily="50" charset="-128"/>
              <a:ea typeface="Meiryo" panose="020B0604030504040204" pitchFamily="50" charset="-128"/>
            </a:endParaRPr>
          </a:p>
          <a:p>
            <a:pPr>
              <a:lnSpc>
                <a:spcPct val="150000"/>
              </a:lnSpc>
            </a:pPr>
            <a:r>
              <a:rPr lang="ja-JP" altLang="en-US" sz="1100" dirty="0">
                <a:solidFill>
                  <a:srgbClr val="000000"/>
                </a:solidFill>
                <a:latin typeface="Meiryo" panose="020B0604030504040204" pitchFamily="50" charset="-128"/>
                <a:ea typeface="Meiryo" panose="020B0604030504040204" pitchFamily="50" charset="-128"/>
              </a:rPr>
              <a:t>再発するたび休職・退職をくり返すのですが</a:t>
            </a:r>
            <a:endParaRPr lang="en-US" altLang="ja-JP" sz="1100" dirty="0">
              <a:solidFill>
                <a:srgbClr val="000000"/>
              </a:solidFill>
              <a:latin typeface="Meiryo" panose="020B0604030504040204" pitchFamily="50" charset="-128"/>
              <a:ea typeface="Meiryo" panose="020B0604030504040204" pitchFamily="50" charset="-128"/>
            </a:endParaRPr>
          </a:p>
          <a:p>
            <a:pPr>
              <a:lnSpc>
                <a:spcPct val="150000"/>
              </a:lnSpc>
            </a:pPr>
            <a:r>
              <a:rPr lang="ja-JP" altLang="en-US" sz="1100" dirty="0">
                <a:solidFill>
                  <a:schemeClr val="accent5">
                    <a:lumMod val="75000"/>
                  </a:schemeClr>
                </a:solidFill>
                <a:latin typeface="Meiryo" panose="020B0604030504040204" pitchFamily="50" charset="-128"/>
                <a:ea typeface="Meiryo" panose="020B0604030504040204" pitchFamily="50" charset="-128"/>
              </a:rPr>
              <a:t>⇒</a:t>
            </a:r>
            <a:r>
              <a:rPr lang="ja-JP" altLang="en-US" sz="1100" b="1" dirty="0">
                <a:solidFill>
                  <a:schemeClr val="accent5">
                    <a:lumMod val="75000"/>
                  </a:schemeClr>
                </a:solidFill>
                <a:latin typeface="Meiryo" panose="020B0604030504040204" pitchFamily="50" charset="-128"/>
                <a:ea typeface="Meiryo" panose="020B0604030504040204" pitchFamily="50" charset="-128"/>
              </a:rPr>
              <a:t>対処法を身につけるためにストレスコーピングのリストが有効かも</a:t>
            </a:r>
            <a:endParaRPr kumimoji="1" lang="en-US" altLang="ja-JP" sz="1100" b="1" dirty="0">
              <a:solidFill>
                <a:schemeClr val="accent5">
                  <a:lumMod val="75000"/>
                </a:schemeClr>
              </a:solidFill>
              <a:latin typeface="Meiryo" panose="020B0604030504040204" pitchFamily="50" charset="-128"/>
              <a:ea typeface="Meiryo" panose="020B0604030504040204" pitchFamily="50" charset="-128"/>
            </a:endParaRPr>
          </a:p>
        </p:txBody>
      </p:sp>
      <p:grpSp>
        <p:nvGrpSpPr>
          <p:cNvPr id="143" name="グループ化 142">
            <a:extLst>
              <a:ext uri="{FF2B5EF4-FFF2-40B4-BE49-F238E27FC236}">
                <a16:creationId xmlns:a16="http://schemas.microsoft.com/office/drawing/2014/main" id="{022A987D-78D7-45E7-8D50-7F0252E0BA57}"/>
              </a:ext>
            </a:extLst>
          </p:cNvPr>
          <p:cNvGrpSpPr/>
          <p:nvPr/>
        </p:nvGrpSpPr>
        <p:grpSpPr>
          <a:xfrm>
            <a:off x="486830" y="9127115"/>
            <a:ext cx="557934" cy="656040"/>
            <a:chOff x="3934951" y="726680"/>
            <a:chExt cx="1033289" cy="1041133"/>
          </a:xfrm>
        </p:grpSpPr>
        <p:pic>
          <p:nvPicPr>
            <p:cNvPr id="144" name="図 143">
              <a:extLst>
                <a:ext uri="{FF2B5EF4-FFF2-40B4-BE49-F238E27FC236}">
                  <a16:creationId xmlns:a16="http://schemas.microsoft.com/office/drawing/2014/main" id="{844A32D6-F6C6-4B38-9CA3-F5630D6B6090}"/>
                </a:ext>
              </a:extLst>
            </p:cNvPr>
            <p:cNvPicPr>
              <a:picLocks noChangeAspect="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27141" t="30830" r="32712" b="30617"/>
            <a:stretch/>
          </p:blipFill>
          <p:spPr>
            <a:xfrm>
              <a:off x="3934951" y="775511"/>
              <a:ext cx="1033289" cy="992302"/>
            </a:xfrm>
            <a:prstGeom prst="rect">
              <a:avLst/>
            </a:prstGeom>
          </p:spPr>
        </p:pic>
        <p:sp>
          <p:nvSpPr>
            <p:cNvPr id="145" name="フローチャート: 処理 144">
              <a:extLst>
                <a:ext uri="{FF2B5EF4-FFF2-40B4-BE49-F238E27FC236}">
                  <a16:creationId xmlns:a16="http://schemas.microsoft.com/office/drawing/2014/main" id="{36C9E4C2-8897-4414-95C6-0F2685C17587}"/>
                </a:ext>
              </a:extLst>
            </p:cNvPr>
            <p:cNvSpPr/>
            <p:nvPr/>
          </p:nvSpPr>
          <p:spPr>
            <a:xfrm>
              <a:off x="4616621" y="726680"/>
              <a:ext cx="187154" cy="17761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8" name="テキスト ボックス 127">
            <a:extLst>
              <a:ext uri="{FF2B5EF4-FFF2-40B4-BE49-F238E27FC236}">
                <a16:creationId xmlns:a16="http://schemas.microsoft.com/office/drawing/2014/main" id="{8A39231C-D922-4172-81B6-58A5D6AABE6C}"/>
              </a:ext>
            </a:extLst>
          </p:cNvPr>
          <p:cNvSpPr txBox="1"/>
          <p:nvPr/>
        </p:nvSpPr>
        <p:spPr>
          <a:xfrm>
            <a:off x="1343077" y="8891448"/>
            <a:ext cx="4432684" cy="832920"/>
          </a:xfrm>
          <a:prstGeom prst="rect">
            <a:avLst/>
          </a:prstGeom>
          <a:noFill/>
          <a:effectLst>
            <a:outerShdw blurRad="50800" dist="38100" dir="2700000" algn="tl" rotWithShape="0">
              <a:schemeClr val="accent1">
                <a:alpha val="40000"/>
              </a:schemeClr>
            </a:outerShdw>
          </a:effectLst>
        </p:spPr>
        <p:txBody>
          <a:bodyPr wrap="square" rtlCol="0">
            <a:spAutoFit/>
          </a:bodyPr>
          <a:lstStyle/>
          <a:p>
            <a:pPr>
              <a:lnSpc>
                <a:spcPct val="150000"/>
              </a:lnSpc>
            </a:pPr>
            <a:r>
              <a:rPr kumimoji="1" lang="ja-JP" altLang="en-US" sz="1100" dirty="0">
                <a:solidFill>
                  <a:srgbClr val="000000"/>
                </a:solidFill>
                <a:latin typeface="Meiryo" panose="020B0604030504040204" pitchFamily="50" charset="-128"/>
                <a:ea typeface="Meiryo" panose="020B0604030504040204" pitchFamily="50" charset="-128"/>
              </a:rPr>
              <a:t>うつ　</a:t>
            </a:r>
            <a:r>
              <a:rPr kumimoji="1" lang="en-US" altLang="ja-JP" sz="1100" dirty="0">
                <a:solidFill>
                  <a:srgbClr val="000000"/>
                </a:solidFill>
                <a:latin typeface="Meiryo" panose="020B0604030504040204" pitchFamily="50" charset="-128"/>
                <a:ea typeface="Meiryo" panose="020B0604030504040204" pitchFamily="50" charset="-128"/>
              </a:rPr>
              <a:t>D</a:t>
            </a:r>
            <a:r>
              <a:rPr kumimoji="1" lang="ja-JP" altLang="en-US" sz="1100" dirty="0">
                <a:solidFill>
                  <a:srgbClr val="000000"/>
                </a:solidFill>
                <a:latin typeface="Meiryo" panose="020B0604030504040204" pitchFamily="50" charset="-128"/>
                <a:ea typeface="Meiryo" panose="020B0604030504040204" pitchFamily="50" charset="-128"/>
              </a:rPr>
              <a:t>さん　</a:t>
            </a:r>
            <a:r>
              <a:rPr kumimoji="1" lang="en-US" altLang="ja-JP" sz="1100" dirty="0">
                <a:solidFill>
                  <a:srgbClr val="000000"/>
                </a:solidFill>
                <a:latin typeface="Meiryo" panose="020B0604030504040204" pitchFamily="50" charset="-128"/>
                <a:ea typeface="Meiryo" panose="020B0604030504040204" pitchFamily="50" charset="-128"/>
              </a:rPr>
              <a:t>50</a:t>
            </a:r>
            <a:r>
              <a:rPr kumimoji="1" lang="ja-JP" altLang="en-US" sz="1100" dirty="0">
                <a:solidFill>
                  <a:srgbClr val="000000"/>
                </a:solidFill>
                <a:latin typeface="Meiryo" panose="020B0604030504040204" pitchFamily="50" charset="-128"/>
                <a:ea typeface="Meiryo" panose="020B0604030504040204" pitchFamily="50" charset="-128"/>
              </a:rPr>
              <a:t>代　女性</a:t>
            </a:r>
            <a:endParaRPr kumimoji="1" lang="en-US" altLang="ja-JP" sz="1100" dirty="0">
              <a:solidFill>
                <a:srgbClr val="000000"/>
              </a:solidFill>
              <a:latin typeface="Meiryo" panose="020B0604030504040204" pitchFamily="50" charset="-128"/>
              <a:ea typeface="Meiryo" panose="020B0604030504040204" pitchFamily="50" charset="-128"/>
            </a:endParaRPr>
          </a:p>
          <a:p>
            <a:pPr>
              <a:lnSpc>
                <a:spcPct val="150000"/>
              </a:lnSpc>
            </a:pPr>
            <a:r>
              <a:rPr kumimoji="1" lang="ja-JP" altLang="en-US" sz="1100" dirty="0">
                <a:solidFill>
                  <a:srgbClr val="000000"/>
                </a:solidFill>
                <a:latin typeface="Meiryo" panose="020B0604030504040204" pitchFamily="50" charset="-128"/>
                <a:ea typeface="Meiryo" panose="020B0604030504040204" pitchFamily="50" charset="-128"/>
              </a:rPr>
              <a:t>病気のことを理解してくれる職場で長く働きたいです</a:t>
            </a:r>
            <a:endParaRPr kumimoji="1" lang="en-US" altLang="ja-JP" sz="1100" dirty="0">
              <a:solidFill>
                <a:srgbClr val="000000"/>
              </a:solidFill>
              <a:latin typeface="Meiryo" panose="020B0604030504040204" pitchFamily="50" charset="-128"/>
              <a:ea typeface="Meiryo" panose="020B0604030504040204" pitchFamily="50" charset="-128"/>
            </a:endParaRPr>
          </a:p>
          <a:p>
            <a:pPr>
              <a:lnSpc>
                <a:spcPct val="150000"/>
              </a:lnSpc>
            </a:pPr>
            <a:r>
              <a:rPr kumimoji="1" lang="ja-JP" altLang="en-US" sz="1100" dirty="0">
                <a:solidFill>
                  <a:schemeClr val="accent5">
                    <a:lumMod val="75000"/>
                  </a:schemeClr>
                </a:solidFill>
                <a:latin typeface="Meiryo" panose="020B0604030504040204" pitchFamily="50" charset="-128"/>
                <a:ea typeface="Meiryo" panose="020B0604030504040204" pitchFamily="50" charset="-128"/>
              </a:rPr>
              <a:t>⇒</a:t>
            </a:r>
            <a:r>
              <a:rPr kumimoji="1" lang="ja-JP" altLang="en-US" sz="1100" b="1" dirty="0">
                <a:solidFill>
                  <a:schemeClr val="accent5">
                    <a:lumMod val="75000"/>
                  </a:schemeClr>
                </a:solidFill>
                <a:latin typeface="Meiryo" panose="020B0604030504040204" pitchFamily="50" charset="-128"/>
                <a:ea typeface="Meiryo" panose="020B0604030504040204" pitchFamily="50" charset="-128"/>
              </a:rPr>
              <a:t>合理的配慮にもとづく豊富な就職例をお伝えすることができます</a:t>
            </a:r>
            <a:endParaRPr kumimoji="1" lang="en-US" altLang="ja-JP" sz="1100" b="1" dirty="0">
              <a:solidFill>
                <a:schemeClr val="accent5">
                  <a:lumMod val="75000"/>
                </a:schemeClr>
              </a:solidFill>
              <a:latin typeface="Meiryo" panose="020B0604030504040204" pitchFamily="50" charset="-128"/>
              <a:ea typeface="Meiryo" panose="020B0604030504040204" pitchFamily="50" charset="-128"/>
            </a:endParaRPr>
          </a:p>
        </p:txBody>
      </p:sp>
      <p:pic>
        <p:nvPicPr>
          <p:cNvPr id="151" name="図 150">
            <a:extLst>
              <a:ext uri="{FF2B5EF4-FFF2-40B4-BE49-F238E27FC236}">
                <a16:creationId xmlns:a16="http://schemas.microsoft.com/office/drawing/2014/main" id="{00000000-0008-0000-0000-000029000000}"/>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828709" y="6070322"/>
            <a:ext cx="1313563" cy="732814"/>
          </a:xfrm>
          <a:prstGeom prst="rect">
            <a:avLst/>
          </a:prstGeom>
        </p:spPr>
      </p:pic>
      <p:pic>
        <p:nvPicPr>
          <p:cNvPr id="153" name="図 152">
            <a:extLst>
              <a:ext uri="{FF2B5EF4-FFF2-40B4-BE49-F238E27FC236}">
                <a16:creationId xmlns:a16="http://schemas.microsoft.com/office/drawing/2014/main" id="{00000000-0008-0000-0000-0000190000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5928912" y="8019318"/>
            <a:ext cx="1294464" cy="713755"/>
          </a:xfrm>
          <a:prstGeom prst="rect">
            <a:avLst/>
          </a:prstGeom>
        </p:spPr>
      </p:pic>
      <p:sp>
        <p:nvSpPr>
          <p:cNvPr id="87" name="テキスト ボックス 5"/>
          <p:cNvSpPr txBox="1">
            <a:spLocks noChangeArrowheads="1"/>
          </p:cNvSpPr>
          <p:nvPr/>
        </p:nvSpPr>
        <p:spPr bwMode="auto">
          <a:xfrm>
            <a:off x="2093712" y="10111303"/>
            <a:ext cx="33469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200">
                <a:solidFill>
                  <a:schemeClr val="tx1"/>
                </a:solidFill>
                <a:latin typeface="Arial" panose="020B0604020202020204" pitchFamily="34" charset="0"/>
                <a:ea typeface="ＭＳ Ｐゴシック" panose="020B0600070205080204" pitchFamily="50" charset="-128"/>
              </a:defRPr>
            </a:lvl1pPr>
            <a:lvl2pPr marL="517525" indent="-227013">
              <a:spcBef>
                <a:spcPct val="30000"/>
              </a:spcBef>
              <a:buChar char="–"/>
              <a:defRPr sz="2000">
                <a:solidFill>
                  <a:schemeClr val="tx1"/>
                </a:solidFill>
                <a:latin typeface="Arial" panose="020B0604020202020204" pitchFamily="34" charset="0"/>
                <a:ea typeface="ＭＳ Ｐゴシック" panose="020B0600070205080204" pitchFamily="50" charset="-128"/>
              </a:defRPr>
            </a:lvl2pPr>
            <a:lvl3pPr marL="842963" indent="-171450">
              <a:spcBef>
                <a:spcPct val="20000"/>
              </a:spcBef>
              <a:buChar char="•"/>
              <a:defRPr sz="2000">
                <a:solidFill>
                  <a:schemeClr val="tx1"/>
                </a:solidFill>
                <a:latin typeface="Arial" panose="020B0604020202020204" pitchFamily="34" charset="0"/>
                <a:ea typeface="ＭＳ Ｐゴシック" panose="020B0600070205080204" pitchFamily="50" charset="-128"/>
              </a:defRPr>
            </a:lvl3pPr>
            <a:lvl4pPr marL="1193800" indent="-171450">
              <a:spcBef>
                <a:spcPct val="10000"/>
              </a:spcBef>
              <a:buChar char="–"/>
              <a:defRPr sz="2000">
                <a:solidFill>
                  <a:schemeClr val="tx1"/>
                </a:solidFill>
                <a:latin typeface="Arial" panose="020B0604020202020204" pitchFamily="34" charset="0"/>
                <a:ea typeface="ＭＳ Ｐゴシック" panose="020B0600070205080204" pitchFamily="50" charset="-128"/>
              </a:defRPr>
            </a:lvl4pPr>
            <a:lvl5pPr marL="1544638" indent="-171450">
              <a:buSzPct val="90000"/>
              <a:buChar char="•"/>
              <a:defRPr sz="2000">
                <a:solidFill>
                  <a:schemeClr val="tx1"/>
                </a:solidFill>
                <a:latin typeface="Arial" panose="020B0604020202020204" pitchFamily="34" charset="0"/>
                <a:ea typeface="ＭＳ Ｐゴシック" panose="020B0600070205080204" pitchFamily="50" charset="-128"/>
              </a:defRPr>
            </a:lvl5pPr>
            <a:lvl6pPr marL="2001838" indent="-171450" eaLnBrk="0" fontAlgn="base" hangingPunct="0">
              <a:spcBef>
                <a:spcPct val="0"/>
              </a:spcBef>
              <a:spcAft>
                <a:spcPct val="0"/>
              </a:spcAft>
              <a:buSzPct val="90000"/>
              <a:buChar char="•"/>
              <a:defRPr sz="2000">
                <a:solidFill>
                  <a:schemeClr val="tx1"/>
                </a:solidFill>
                <a:latin typeface="Arial" panose="020B0604020202020204" pitchFamily="34" charset="0"/>
                <a:ea typeface="ＭＳ Ｐゴシック" panose="020B0600070205080204" pitchFamily="50" charset="-128"/>
              </a:defRPr>
            </a:lvl6pPr>
            <a:lvl7pPr marL="2459038" indent="-171450" eaLnBrk="0" fontAlgn="base" hangingPunct="0">
              <a:spcBef>
                <a:spcPct val="0"/>
              </a:spcBef>
              <a:spcAft>
                <a:spcPct val="0"/>
              </a:spcAft>
              <a:buSzPct val="90000"/>
              <a:buChar char="•"/>
              <a:defRPr sz="2000">
                <a:solidFill>
                  <a:schemeClr val="tx1"/>
                </a:solidFill>
                <a:latin typeface="Arial" panose="020B0604020202020204" pitchFamily="34" charset="0"/>
                <a:ea typeface="ＭＳ Ｐゴシック" panose="020B0600070205080204" pitchFamily="50" charset="-128"/>
              </a:defRPr>
            </a:lvl7pPr>
            <a:lvl8pPr marL="2916238" indent="-171450" eaLnBrk="0" fontAlgn="base" hangingPunct="0">
              <a:spcBef>
                <a:spcPct val="0"/>
              </a:spcBef>
              <a:spcAft>
                <a:spcPct val="0"/>
              </a:spcAft>
              <a:buSzPct val="90000"/>
              <a:buChar char="•"/>
              <a:defRPr sz="2000">
                <a:solidFill>
                  <a:schemeClr val="tx1"/>
                </a:solidFill>
                <a:latin typeface="Arial" panose="020B0604020202020204" pitchFamily="34" charset="0"/>
                <a:ea typeface="ＭＳ Ｐゴシック" panose="020B0600070205080204" pitchFamily="50" charset="-128"/>
              </a:defRPr>
            </a:lvl8pPr>
            <a:lvl9pPr marL="3373438" indent="-171450" eaLnBrk="0" fontAlgn="base" hangingPunct="0">
              <a:spcBef>
                <a:spcPct val="0"/>
              </a:spcBef>
              <a:spcAft>
                <a:spcPct val="0"/>
              </a:spcAft>
              <a:buSzPct val="90000"/>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defRPr/>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就労移行支援事業所 ワークイズ</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1" name="テキスト ボックス 100">
            <a:extLst>
              <a:ext uri="{FF2B5EF4-FFF2-40B4-BE49-F238E27FC236}">
                <a16:creationId xmlns:a16="http://schemas.microsoft.com/office/drawing/2014/main" id="{34A793C1-650C-47AE-9517-4D02ADBF6529}"/>
              </a:ext>
            </a:extLst>
          </p:cNvPr>
          <p:cNvSpPr txBox="1"/>
          <p:nvPr/>
        </p:nvSpPr>
        <p:spPr>
          <a:xfrm>
            <a:off x="-36273" y="2951138"/>
            <a:ext cx="5244013" cy="2700739"/>
          </a:xfrm>
          <a:prstGeom prst="rect">
            <a:avLst/>
          </a:prstGeom>
          <a:noFill/>
          <a:effectLst>
            <a:outerShdw blurRad="50800" dist="38100" dir="2700000" algn="tl" rotWithShape="0">
              <a:schemeClr val="accent1">
                <a:alpha val="40000"/>
              </a:schemeClr>
            </a:outerShdw>
          </a:effectLst>
        </p:spPr>
        <p:txBody>
          <a:bodyPr wrap="square" rtlCol="0" anchor="t">
            <a:spAutoFit/>
          </a:bodyPr>
          <a:lstStyle/>
          <a:p>
            <a:pPr>
              <a:lnSpc>
                <a:spcPct val="150000"/>
              </a:lnSpc>
            </a:pPr>
            <a:r>
              <a:rPr kumimoji="1" lang="ja-JP" altLang="en-US" sz="1600" b="1" dirty="0">
                <a:solidFill>
                  <a:schemeClr val="accent5">
                    <a:lumMod val="75000"/>
                  </a:schemeClr>
                </a:solidFill>
                <a:latin typeface="メイリオ" panose="020B0604030504040204" pitchFamily="50" charset="-128"/>
                <a:ea typeface="メイリオ" panose="020B0604030504040204" pitchFamily="50" charset="-128"/>
              </a:rPr>
              <a:t>　　</a:t>
            </a:r>
            <a:r>
              <a:rPr kumimoji="1" lang="ja-JP" altLang="en-US" sz="1600" b="1" dirty="0">
                <a:solidFill>
                  <a:srgbClr val="3399FF"/>
                </a:solidFill>
                <a:latin typeface="メイリオ" panose="020B0604030504040204" pitchFamily="50" charset="-128"/>
                <a:ea typeface="メイリオ" panose="020B0604030504040204" pitchFamily="50" charset="-128"/>
              </a:rPr>
              <a:t>■個別相談・体験会の概要　</a:t>
            </a:r>
            <a:r>
              <a:rPr kumimoji="1" lang="ja-JP" altLang="en-US" b="1" dirty="0">
                <a:solidFill>
                  <a:srgbClr val="FF0000"/>
                </a:solidFill>
                <a:latin typeface="メイリオ" panose="020B0604030504040204" pitchFamily="50" charset="-128"/>
                <a:ea typeface="メイリオ" panose="020B0604030504040204" pitchFamily="50" charset="-128"/>
              </a:rPr>
              <a:t>定員</a:t>
            </a:r>
            <a:r>
              <a:rPr kumimoji="1" lang="en-US" altLang="ja-JP" b="1" dirty="0">
                <a:solidFill>
                  <a:srgbClr val="FF0000"/>
                </a:solidFill>
                <a:latin typeface="メイリオ" panose="020B0604030504040204" pitchFamily="50" charset="-128"/>
                <a:ea typeface="メイリオ" panose="020B0604030504040204" pitchFamily="50" charset="-128"/>
              </a:rPr>
              <a:t>4</a:t>
            </a:r>
            <a:r>
              <a:rPr kumimoji="1" lang="ja-JP" altLang="en-US" b="1" dirty="0">
                <a:solidFill>
                  <a:srgbClr val="FF0000"/>
                </a:solidFill>
                <a:latin typeface="メイリオ" panose="020B0604030504040204" pitchFamily="50" charset="-128"/>
                <a:ea typeface="メイリオ" panose="020B0604030504040204" pitchFamily="50" charset="-128"/>
              </a:rPr>
              <a:t>名</a:t>
            </a:r>
            <a:endParaRPr kumimoji="1" lang="en-US" altLang="ja-JP" b="1" dirty="0">
              <a:solidFill>
                <a:srgbClr val="FF0000"/>
              </a:solidFill>
              <a:latin typeface="メイリオ" panose="020B0604030504040204" pitchFamily="50" charset="-128"/>
              <a:ea typeface="メイリオ" panose="020B0604030504040204" pitchFamily="50" charset="-128"/>
            </a:endParaRPr>
          </a:p>
          <a:p>
            <a:pPr>
              <a:lnSpc>
                <a:spcPct val="150000"/>
              </a:lnSpc>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　　　日時：</a:t>
            </a:r>
            <a:r>
              <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rPr>
              <a:t>5</a:t>
            </a: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月</a:t>
            </a:r>
            <a:r>
              <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rPr>
              <a:t>24</a:t>
            </a: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日（木） ①</a:t>
            </a:r>
            <a:r>
              <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rPr>
              <a:t>10:30</a:t>
            </a: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rPr>
              <a:t>11:30</a:t>
            </a: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　②</a:t>
            </a:r>
            <a:r>
              <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rPr>
              <a:t>13:30</a:t>
            </a: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rPr>
              <a:t>14:30</a:t>
            </a:r>
          </a:p>
          <a:p>
            <a:pPr>
              <a:lnSpc>
                <a:spcPct val="150000"/>
              </a:lnSpc>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　　　　　　前半</a:t>
            </a:r>
            <a:r>
              <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rPr>
              <a:t>30</a:t>
            </a: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分：事業所説明</a:t>
            </a:r>
            <a:endPar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　　　　　　後半</a:t>
            </a:r>
            <a:r>
              <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rPr>
              <a:t>30</a:t>
            </a: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分：体験プログラム　　</a:t>
            </a:r>
            <a:endPar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　　　場所：就労移行支援事業所　ワークイズ</a:t>
            </a:r>
            <a:endPar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　　　体験プログラム：次の三つから選べます</a:t>
            </a:r>
            <a:endPar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　　　　　　①社会人基礎力</a:t>
            </a:r>
            <a:endPar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　　　　　　②職業興味検査もしくは</a:t>
            </a:r>
            <a:endPar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　　　　　　ストレスコーピングツールの作成</a:t>
            </a:r>
            <a:endPar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2" name="吹き出し: 円形 101">
            <a:extLst>
              <a:ext uri="{FF2B5EF4-FFF2-40B4-BE49-F238E27FC236}">
                <a16:creationId xmlns:a16="http://schemas.microsoft.com/office/drawing/2014/main" id="{D756B115-7BB1-4A17-9A04-CCC47D4FA9F0}"/>
              </a:ext>
            </a:extLst>
          </p:cNvPr>
          <p:cNvSpPr/>
          <p:nvPr/>
        </p:nvSpPr>
        <p:spPr bwMode="auto">
          <a:xfrm rot="20373398">
            <a:off x="223044" y="5912418"/>
            <a:ext cx="992054" cy="667170"/>
          </a:xfrm>
          <a:prstGeom prst="wedgeEllipseCallout">
            <a:avLst>
              <a:gd name="adj1" fmla="val -7455"/>
              <a:gd name="adj2" fmla="val 71010"/>
            </a:avLst>
          </a:prstGeom>
          <a:solidFill>
            <a:schemeClr val="accent5">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1371600" rtl="0" eaLnBrk="1" fontAlgn="base" latinLnBrk="0" hangingPunct="1">
              <a:lnSpc>
                <a:spcPct val="100000"/>
              </a:lnSpc>
              <a:spcBef>
                <a:spcPct val="0"/>
              </a:spcBef>
              <a:spcAft>
                <a:spcPct val="0"/>
              </a:spcAft>
              <a:buClrTx/>
              <a:buSzTx/>
              <a:buFontTx/>
              <a:buNone/>
              <a:tabLst/>
            </a:pPr>
            <a:endParaRPr kumimoji="1" lang="ja-JP" altLang="en-US" sz="2700" b="0" i="0" u="none" strike="noStrike" cap="none" normalizeH="0" baseline="0">
              <a:ln>
                <a:noFill/>
              </a:ln>
              <a:solidFill>
                <a:schemeClr val="tx1"/>
              </a:solidFill>
              <a:effectLst/>
              <a:latin typeface="Arial" charset="0"/>
              <a:ea typeface="ＭＳ Ｐゴシック" pitchFamily="50" charset="-128"/>
            </a:endParaRPr>
          </a:p>
        </p:txBody>
      </p:sp>
      <p:sp>
        <p:nvSpPr>
          <p:cNvPr id="104" name="テキスト ボックス 103">
            <a:extLst>
              <a:ext uri="{FF2B5EF4-FFF2-40B4-BE49-F238E27FC236}">
                <a16:creationId xmlns:a16="http://schemas.microsoft.com/office/drawing/2014/main" id="{B7334EA8-9C55-4329-9615-B72E39324B99}"/>
              </a:ext>
            </a:extLst>
          </p:cNvPr>
          <p:cNvSpPr txBox="1"/>
          <p:nvPr/>
        </p:nvSpPr>
        <p:spPr>
          <a:xfrm rot="20014439">
            <a:off x="266173" y="6133504"/>
            <a:ext cx="954107" cy="276999"/>
          </a:xfrm>
          <a:prstGeom prst="rect">
            <a:avLst/>
          </a:prstGeom>
          <a:noFill/>
        </p:spPr>
        <p:txBody>
          <a:bodyPr wrap="none" rtlCol="0">
            <a:spAutoFit/>
          </a:bodyP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支援の一例</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pic>
        <p:nvPicPr>
          <p:cNvPr id="106" name="図 105">
            <a:extLst>
              <a:ext uri="{FF2B5EF4-FFF2-40B4-BE49-F238E27FC236}">
                <a16:creationId xmlns:a16="http://schemas.microsoft.com/office/drawing/2014/main" id="{26631956-00EA-41E4-B046-BCC83FF7DE5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95517" y="1303482"/>
            <a:ext cx="1424935" cy="1430193"/>
          </a:xfrm>
          <a:prstGeom prst="rect">
            <a:avLst/>
          </a:prstGeom>
          <a:effectLst/>
        </p:spPr>
      </p:pic>
      <p:sp>
        <p:nvSpPr>
          <p:cNvPr id="103" name="楕円 102">
            <a:extLst>
              <a:ext uri="{FF2B5EF4-FFF2-40B4-BE49-F238E27FC236}">
                <a16:creationId xmlns:a16="http://schemas.microsoft.com/office/drawing/2014/main" id="{E55B708B-B921-4AD9-AC25-BB7CAFB52553}"/>
              </a:ext>
            </a:extLst>
          </p:cNvPr>
          <p:cNvSpPr/>
          <p:nvPr/>
        </p:nvSpPr>
        <p:spPr>
          <a:xfrm>
            <a:off x="444451" y="235554"/>
            <a:ext cx="921961" cy="86937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Rectangle 21">
            <a:extLst>
              <a:ext uri="{FF2B5EF4-FFF2-40B4-BE49-F238E27FC236}">
                <a16:creationId xmlns:a16="http://schemas.microsoft.com/office/drawing/2014/main" id="{615D7ACD-DC9E-483C-A93F-46CD939B8B4A}"/>
              </a:ext>
            </a:extLst>
          </p:cNvPr>
          <p:cNvSpPr>
            <a:spLocks noChangeArrowheads="1"/>
          </p:cNvSpPr>
          <p:nvPr/>
        </p:nvSpPr>
        <p:spPr bwMode="auto">
          <a:xfrm>
            <a:off x="371586" y="384188"/>
            <a:ext cx="1067689" cy="63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sz="1200">
                <a:solidFill>
                  <a:srgbClr val="FFFFFF"/>
                </a:solidFill>
                <a:latin typeface="Tahoma" panose="020B0604030504040204" pitchFamily="34" charset="0"/>
                <a:ea typeface="ＭＳ Ｐゴシック" panose="020B0600070205080204" pitchFamily="50" charset="-128"/>
              </a:defRPr>
            </a:lvl1pPr>
            <a:lvl2pPr marL="742950" indent="-285750">
              <a:defRPr kumimoji="1" sz="1200">
                <a:solidFill>
                  <a:srgbClr val="FFFFFF"/>
                </a:solidFill>
                <a:latin typeface="Tahoma" panose="020B0604030504040204" pitchFamily="34" charset="0"/>
                <a:ea typeface="ＭＳ Ｐゴシック" panose="020B0600070205080204" pitchFamily="50" charset="-128"/>
              </a:defRPr>
            </a:lvl2pPr>
            <a:lvl3pPr marL="1143000" indent="-228600">
              <a:defRPr kumimoji="1" sz="1200">
                <a:solidFill>
                  <a:srgbClr val="FFFFFF"/>
                </a:solidFill>
                <a:latin typeface="Tahoma" panose="020B0604030504040204" pitchFamily="34" charset="0"/>
                <a:ea typeface="ＭＳ Ｐゴシック" panose="020B0600070205080204" pitchFamily="50" charset="-128"/>
              </a:defRPr>
            </a:lvl3pPr>
            <a:lvl4pPr marL="1600200" indent="-228600">
              <a:defRPr kumimoji="1" sz="1200">
                <a:solidFill>
                  <a:srgbClr val="FFFFFF"/>
                </a:solidFill>
                <a:latin typeface="Tahoma" panose="020B0604030504040204" pitchFamily="34" charset="0"/>
                <a:ea typeface="ＭＳ Ｐゴシック" panose="020B0600070205080204" pitchFamily="50" charset="-128"/>
              </a:defRPr>
            </a:lvl4pPr>
            <a:lvl5pPr marL="2057400" indent="-228600">
              <a:defRPr kumimoji="1" sz="1200">
                <a:solidFill>
                  <a:srgbClr val="FFFFFF"/>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FFFFFF"/>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FFFFFF"/>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FFFFFF"/>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FFFFFF"/>
                </a:solidFill>
                <a:latin typeface="Tahoma" panose="020B0604030504040204" pitchFamily="34" charset="0"/>
                <a:ea typeface="ＭＳ Ｐゴシック" panose="020B0600070205080204" pitchFamily="50" charset="-128"/>
              </a:defRPr>
            </a:lvl9pPr>
          </a:lstStyle>
          <a:p>
            <a:pPr algn="ctr">
              <a:lnSpc>
                <a:spcPct val="200000"/>
              </a:lnSpc>
            </a:pPr>
            <a:r>
              <a:rPr kumimoji="0" lang="ja-JP" altLang="en-US" sz="900" b="1" dirty="0">
                <a:solidFill>
                  <a:schemeClr val="bg1"/>
                </a:solidFill>
                <a:latin typeface="メイリオ" panose="020B0604030504040204" pitchFamily="50" charset="-128"/>
                <a:ea typeface="メイリオ" panose="020B0604030504040204" pitchFamily="50" charset="-128"/>
              </a:rPr>
              <a:t>蒲田駅東口より</a:t>
            </a:r>
            <a:endParaRPr kumimoji="0" lang="en-US" altLang="ja-JP" sz="900" b="1" dirty="0">
              <a:solidFill>
                <a:schemeClr val="bg1"/>
              </a:solidFill>
              <a:latin typeface="メイリオ" panose="020B0604030504040204" pitchFamily="50" charset="-128"/>
              <a:ea typeface="メイリオ" panose="020B0604030504040204" pitchFamily="50" charset="-128"/>
            </a:endParaRPr>
          </a:p>
          <a:p>
            <a:pPr algn="ctr">
              <a:lnSpc>
                <a:spcPct val="200000"/>
              </a:lnSpc>
            </a:pPr>
            <a:r>
              <a:rPr kumimoji="0" lang="ja-JP" altLang="en-US" sz="900" b="1" dirty="0">
                <a:solidFill>
                  <a:schemeClr val="bg1"/>
                </a:solidFill>
                <a:latin typeface="メイリオ" panose="020B0604030504040204" pitchFamily="50" charset="-128"/>
                <a:ea typeface="メイリオ" panose="020B0604030504040204" pitchFamily="50" charset="-128"/>
              </a:rPr>
              <a:t>徒歩１分</a:t>
            </a:r>
            <a:endParaRPr kumimoji="0" lang="en-US" altLang="ja-JP" sz="9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66910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6645</TotalTime>
  <Words>82</Words>
  <Application>Microsoft Office PowerPoint</Application>
  <PresentationFormat>ユーザー設定</PresentationFormat>
  <Paragraphs>35</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ＭＳ Ｐゴシック</vt:lpstr>
      <vt:lpstr>Meiryo</vt:lpstr>
      <vt:lpstr>Meiryo</vt: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d-and-i0004</dc:creator>
  <cp:lastModifiedBy>株式会社D&amp;I10</cp:lastModifiedBy>
  <cp:revision>142</cp:revision>
  <cp:lastPrinted>2018-04-23T02:12:49Z</cp:lastPrinted>
  <dcterms:created xsi:type="dcterms:W3CDTF">2016-08-13T07:28:20Z</dcterms:created>
  <dcterms:modified xsi:type="dcterms:W3CDTF">2018-05-02T05:02:41Z</dcterms:modified>
</cp:coreProperties>
</file>