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7559675" cy="1069181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99FF"/>
    <a:srgbClr val="FFFF00"/>
    <a:srgbClr val="FF6600"/>
    <a:srgbClr val="CCECFF"/>
    <a:srgbClr val="66CCFF"/>
    <a:srgbClr val="FFFF99"/>
    <a:srgbClr val="75C4DD"/>
    <a:srgbClr val="76ABD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6347" cy="49821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5" y="0"/>
            <a:ext cx="2946347" cy="49821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DA78A6B8-DB92-4B40-BB7B-4EA66ABB4E4E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31602"/>
            <a:ext cx="2946347" cy="49821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5" y="9431602"/>
            <a:ext cx="2946347" cy="49821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735F3680-4FC7-45DA-BB0E-D574D1CB4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715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07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8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80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37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4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66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58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8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34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5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85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5672-EF8A-4022-B749-E26AD24170D1}" type="datetimeFigureOut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8790-EF2F-4BB3-ACD6-971F287C4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7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FDF881D-D9FA-431C-9929-D2AC33B25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3007"/>
              </p:ext>
            </p:extLst>
          </p:nvPr>
        </p:nvGraphicFramePr>
        <p:xfrm>
          <a:off x="536287" y="1752656"/>
          <a:ext cx="6544191" cy="499589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05575">
                  <a:extLst>
                    <a:ext uri="{9D8B030D-6E8A-4147-A177-3AD203B41FA5}">
                      <a16:colId xmlns:a16="http://schemas.microsoft.com/office/drawing/2014/main" val="977343472"/>
                    </a:ext>
                  </a:extLst>
                </a:gridCol>
                <a:gridCol w="2538901">
                  <a:extLst>
                    <a:ext uri="{9D8B030D-6E8A-4147-A177-3AD203B41FA5}">
                      <a16:colId xmlns:a16="http://schemas.microsoft.com/office/drawing/2014/main" val="77988138"/>
                    </a:ext>
                  </a:extLst>
                </a:gridCol>
                <a:gridCol w="2999715">
                  <a:extLst>
                    <a:ext uri="{9D8B030D-6E8A-4147-A177-3AD203B41FA5}">
                      <a16:colId xmlns:a16="http://schemas.microsoft.com/office/drawing/2014/main" val="2386020219"/>
                    </a:ext>
                  </a:extLst>
                </a:gridCol>
              </a:tblGrid>
              <a:tr h="404491">
                <a:tc gridSpan="3">
                  <a:txBody>
                    <a:bodyPr/>
                    <a:lstStyle/>
                    <a:p>
                      <a:r>
                        <a:rPr kumimoji="1" lang="ja-JP" altLang="en-US" sz="1000" dirty="0"/>
                        <a:t>■下記項目にご記入の上</a:t>
                      </a:r>
                      <a:r>
                        <a:rPr kumimoji="1" lang="en-US" altLang="ja-JP" sz="1000" dirty="0"/>
                        <a:t>FAX</a:t>
                      </a:r>
                      <a:r>
                        <a:rPr kumimoji="1" lang="ja-JP" altLang="en-US" sz="1000" dirty="0" err="1"/>
                        <a:t>にて</a:t>
                      </a:r>
                      <a:r>
                        <a:rPr kumimoji="1" lang="ja-JP" altLang="en-US" sz="1000" dirty="0"/>
                        <a:t>ご予約ください　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　　　　　　　　　　　　　　　　　　　　　</a:t>
                      </a:r>
                      <a:endParaRPr kumimoji="1" lang="en-US" altLang="ja-JP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925607"/>
                  </a:ext>
                </a:extLst>
              </a:tr>
              <a:tr h="464422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所属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所属名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氏名（ふりがな）</a:t>
                      </a:r>
                      <a:endParaRPr kumimoji="1" lang="ja-JP" altLang="en-US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901689"/>
                  </a:ext>
                </a:extLst>
              </a:tr>
              <a:tr h="373378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参加人数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定員</a:t>
                      </a:r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本人　　　　　　　　　　　　　　　　　名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ご家族・支援者・その他（　　　　　　）　　　　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90648"/>
                  </a:ext>
                </a:extLst>
              </a:tr>
              <a:tr h="351791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連絡先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TEL</a:t>
                      </a:r>
                      <a:endParaRPr kumimoji="1" lang="ja-JP" altLang="en-US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e-mail</a:t>
                      </a:r>
                      <a:endParaRPr kumimoji="1" lang="ja-JP" altLang="en-US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357425"/>
                  </a:ext>
                </a:extLst>
              </a:tr>
              <a:tr h="493039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ご本人の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生年月日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※18</a:t>
                      </a: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歳以上の方を対象にしています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　　　　　年　　　　月　　　　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お住いの市区町村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　　　　　　市　　　　　　　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04958"/>
                  </a:ext>
                </a:extLst>
              </a:tr>
              <a:tr h="913089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相談・質問内容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複数選択可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□どんなサービスが受けられるか　　□どんな人が利用しているか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□プログラムの内容　　　　　　　　□利用条件・利用期間・交通費・費用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□働きたいけど自信がない　　　　　□自分に合う仕事がわからない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□その他（　　　　　　　　　　　　　　　　　　　　　）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47463"/>
                  </a:ext>
                </a:extLst>
              </a:tr>
              <a:tr h="773072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希望時間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どちらかひとつをお選び下さい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□①</a:t>
                      </a:r>
                      <a:r>
                        <a:rPr kumimoji="1" lang="en-US" altLang="ja-JP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10:30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～</a:t>
                      </a:r>
                      <a:r>
                        <a:rPr kumimoji="1" lang="en-US" altLang="ja-JP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11:30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　　</a:t>
                      </a:r>
                      <a:r>
                        <a:rPr kumimoji="1" lang="en-US" altLang="ja-JP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定員は①②とも</a:t>
                      </a:r>
                      <a:r>
                        <a:rPr kumimoji="1" lang="en-US" altLang="ja-JP" sz="10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rgbClr val="FF0000"/>
                          </a:solidFill>
                        </a:rPr>
                        <a:t>名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です</a:t>
                      </a:r>
                      <a:endParaRPr kumimoji="1" lang="en-US" altLang="ja-JP" sz="10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□②</a:t>
                      </a:r>
                      <a:r>
                        <a:rPr kumimoji="1" lang="en-US" altLang="ja-JP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13:30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～</a:t>
                      </a:r>
                      <a:r>
                        <a:rPr kumimoji="1" lang="en-US" altLang="ja-JP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14:30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　　</a:t>
                      </a:r>
                      <a:r>
                        <a:rPr kumimoji="1" lang="en-US" altLang="ja-JP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定員に達した時点で〆切とさせて頂きます</a:t>
                      </a:r>
                      <a:endParaRPr kumimoji="1" lang="en-US" altLang="ja-JP" sz="10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　　　　　　　　　　　　　　　　　　　</a:t>
                      </a:r>
                      <a:endParaRPr kumimoji="1" lang="en-US" altLang="ja-JP" sz="10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086023"/>
                  </a:ext>
                </a:extLst>
              </a:tr>
              <a:tr h="490705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体験したいプログラム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□①社会人基礎力～自分はどの段階？　　　⇒オリジナルツールを使って自己採点してみましょう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□②適職診断　・　ストレスコーピングツールの作成　　　　　⇒どちらかを〇で囲んでください　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535034"/>
                  </a:ext>
                </a:extLst>
              </a:tr>
              <a:tr h="731911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どこでお知りになましたか？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複数選択可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</a:t>
                      </a:r>
                      <a:r>
                        <a:rPr kumimoji="1" lang="en-US" altLang="ja-JP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WEB</a:t>
                      </a:r>
                      <a:r>
                        <a:rPr kumimoji="1" lang="ja-JP" altLang="en-US" sz="9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での</a:t>
                      </a: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検索　□ブログ　□行政　□支援機関　□病院・クリニック　□ハローワーク</a:t>
                      </a:r>
                      <a:endParaRPr kumimoji="1" lang="en-US" altLang="ja-JP" sz="9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□その他（　　　　　　　　　　　　）　　</a:t>
                      </a:r>
                      <a:r>
                        <a:rPr kumimoji="1" lang="en-US" altLang="ja-JP" sz="1050" b="1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050" b="1" dirty="0">
                          <a:solidFill>
                            <a:srgbClr val="FF0000"/>
                          </a:solidFill>
                        </a:rPr>
                        <a:t>□←パンフレット郵送希望はこちらにチェック</a:t>
                      </a:r>
                      <a:r>
                        <a:rPr kumimoji="1" lang="en-US" altLang="ja-JP" sz="1050" b="1" dirty="0">
                          <a:solidFill>
                            <a:srgbClr val="FF0000"/>
                          </a:solidFill>
                        </a:rPr>
                        <a:t>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82632"/>
                  </a:ext>
                </a:extLst>
              </a:tr>
            </a:tbl>
          </a:graphicData>
        </a:graphic>
      </p:graphicFrame>
      <p:sp>
        <p:nvSpPr>
          <p:cNvPr id="5" name="フローチャート: 処理 4"/>
          <p:cNvSpPr/>
          <p:nvPr/>
        </p:nvSpPr>
        <p:spPr>
          <a:xfrm>
            <a:off x="29829" y="25264"/>
            <a:ext cx="7559675" cy="1177911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06232" y="6792646"/>
            <a:ext cx="180049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就労移行支援事業所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285800" y="7001875"/>
            <a:ext cx="2222505" cy="4001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2000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ワークイズ</a:t>
            </a:r>
            <a:endParaRPr lang="ja-JP" altLang="en-US" sz="2000" b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327" y="6755781"/>
            <a:ext cx="704148" cy="706747"/>
          </a:xfrm>
          <a:prstGeom prst="rect">
            <a:avLst/>
          </a:prstGeom>
          <a:effectLst/>
        </p:spPr>
      </p:pic>
      <p:pic>
        <p:nvPicPr>
          <p:cNvPr id="95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8" y="1266956"/>
            <a:ext cx="71628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図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8" t="20281" r="15600" b="15393"/>
          <a:stretch/>
        </p:blipFill>
        <p:spPr bwMode="auto">
          <a:xfrm>
            <a:off x="4191277" y="8229130"/>
            <a:ext cx="3037734" cy="1521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テキスト ボックス 104"/>
          <p:cNvSpPr txBox="1"/>
          <p:nvPr/>
        </p:nvSpPr>
        <p:spPr>
          <a:xfrm>
            <a:off x="983628" y="1375708"/>
            <a:ext cx="6099376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個別相談・体験会　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kumimoji="1"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ご予約申込みフォーム</a:t>
            </a:r>
            <a:endParaRPr kumimoji="1" lang="en-US" altLang="ja-JP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89"/>
          <a:stretch/>
        </p:blipFill>
        <p:spPr>
          <a:xfrm>
            <a:off x="-2" y="-1559858"/>
            <a:ext cx="19046047" cy="1192426"/>
          </a:xfrm>
          <a:prstGeom prst="rect">
            <a:avLst/>
          </a:prstGeom>
        </p:spPr>
      </p:pic>
      <p:sp>
        <p:nvSpPr>
          <p:cNvPr id="61" name="テキスト ボックス 60"/>
          <p:cNvSpPr txBox="1"/>
          <p:nvPr/>
        </p:nvSpPr>
        <p:spPr>
          <a:xfrm>
            <a:off x="1725795" y="331750"/>
            <a:ext cx="4048352" cy="769441"/>
          </a:xfrm>
          <a:prstGeom prst="rect">
            <a:avLst/>
          </a:prstGeom>
          <a:noFill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dist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就労移行支援事業所ワークイズ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en-US" altLang="ja-JP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03-6715-9162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吹き出し: 円形 50"/>
          <p:cNvSpPr/>
          <p:nvPr/>
        </p:nvSpPr>
        <p:spPr bwMode="auto">
          <a:xfrm>
            <a:off x="6250895" y="298466"/>
            <a:ext cx="772493" cy="681911"/>
          </a:xfrm>
          <a:prstGeom prst="wedgeEllipseCallout">
            <a:avLst>
              <a:gd name="adj1" fmla="val -56405"/>
              <a:gd name="adj2" fmla="val 46580"/>
            </a:avLst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371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751" y="0"/>
            <a:ext cx="7559674" cy="1069181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9" name="フローチャート: 処理 98">
            <a:extLst>
              <a:ext uri="{FF2B5EF4-FFF2-40B4-BE49-F238E27FC236}">
                <a16:creationId xmlns:a16="http://schemas.microsoft.com/office/drawing/2014/main" id="{FE61D27F-2399-468E-82CA-1527F597173E}"/>
              </a:ext>
            </a:extLst>
          </p:cNvPr>
          <p:cNvSpPr/>
          <p:nvPr/>
        </p:nvSpPr>
        <p:spPr>
          <a:xfrm>
            <a:off x="-10751" y="9872079"/>
            <a:ext cx="7559675" cy="951771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C3E4202A-7A05-43A0-84E9-6B9D8BC58398}"/>
              </a:ext>
            </a:extLst>
          </p:cNvPr>
          <p:cNvSpPr txBox="1"/>
          <p:nvPr/>
        </p:nvSpPr>
        <p:spPr>
          <a:xfrm>
            <a:off x="337456" y="9966476"/>
            <a:ext cx="2527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お電話・メールでの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申し込みはこちら⇒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テキスト ボックス 5"/>
          <p:cNvSpPr txBox="1">
            <a:spLocks noChangeArrowheads="1"/>
          </p:cNvSpPr>
          <p:nvPr/>
        </p:nvSpPr>
        <p:spPr bwMode="auto">
          <a:xfrm>
            <a:off x="2318379" y="9948072"/>
            <a:ext cx="510052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4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517525" indent="-227013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842963" indent="-171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93800" indent="-17145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44638" indent="-171450"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18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590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162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734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buNone/>
            </a:pPr>
            <a:r>
              <a:rPr lang="ja-JP" altLang="en-US" sz="1600" b="1" dirty="0">
                <a:solidFill>
                  <a:srgbClr val="FF0000"/>
                </a:solidFill>
              </a:rPr>
              <a:t>電話：</a:t>
            </a:r>
            <a:r>
              <a:rPr lang="en-US" altLang="ja-JP" sz="1600" b="1" dirty="0">
                <a:solidFill>
                  <a:srgbClr val="FF0000"/>
                </a:solidFill>
              </a:rPr>
              <a:t>03-6715-9161</a:t>
            </a:r>
            <a:r>
              <a:rPr lang="ja-JP" altLang="en-US" sz="1600" b="1" dirty="0">
                <a:solidFill>
                  <a:srgbClr val="FF0000"/>
                </a:solidFill>
              </a:rPr>
              <a:t>　　　　メール：</a:t>
            </a:r>
            <a:r>
              <a:rPr lang="en-US" altLang="ja-JP" sz="1600" b="1" dirty="0">
                <a:solidFill>
                  <a:srgbClr val="FF0000"/>
                </a:solidFill>
              </a:rPr>
              <a:t>workis@d-and-i.jp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グラフィックス 6" descr="プリンター">
            <a:extLst>
              <a:ext uri="{FF2B5EF4-FFF2-40B4-BE49-F238E27FC236}">
                <a16:creationId xmlns:a16="http://schemas.microsoft.com/office/drawing/2014/main" id="{D1950CFD-8AC9-4CF2-8CD2-E37200646E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4459" y="341033"/>
            <a:ext cx="706219" cy="706219"/>
          </a:xfrm>
          <a:prstGeom prst="rect">
            <a:avLst/>
          </a:prstGeom>
        </p:spPr>
      </p:pic>
      <p:sp>
        <p:nvSpPr>
          <p:cNvPr id="8" name="矢印: 上 7">
            <a:extLst>
              <a:ext uri="{FF2B5EF4-FFF2-40B4-BE49-F238E27FC236}">
                <a16:creationId xmlns:a16="http://schemas.microsoft.com/office/drawing/2014/main" id="{06FBD882-A739-4A7E-8E50-B45EEA9A3C4F}"/>
              </a:ext>
            </a:extLst>
          </p:cNvPr>
          <p:cNvSpPr/>
          <p:nvPr/>
        </p:nvSpPr>
        <p:spPr>
          <a:xfrm flipV="1">
            <a:off x="536287" y="316687"/>
            <a:ext cx="387725" cy="738664"/>
          </a:xfrm>
          <a:prstGeom prst="up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5" name="矢印: 上 64">
            <a:extLst>
              <a:ext uri="{FF2B5EF4-FFF2-40B4-BE49-F238E27FC236}">
                <a16:creationId xmlns:a16="http://schemas.microsoft.com/office/drawing/2014/main" id="{149146B8-6EEF-4987-BC8E-3E4B7DF732D8}"/>
              </a:ext>
            </a:extLst>
          </p:cNvPr>
          <p:cNvSpPr/>
          <p:nvPr/>
        </p:nvSpPr>
        <p:spPr>
          <a:xfrm flipV="1">
            <a:off x="5745934" y="319625"/>
            <a:ext cx="387725" cy="706218"/>
          </a:xfrm>
          <a:prstGeom prst="up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9" name="吹き出し: 角を丸めた四角形 68">
            <a:extLst>
              <a:ext uri="{FF2B5EF4-FFF2-40B4-BE49-F238E27FC236}">
                <a16:creationId xmlns:a16="http://schemas.microsoft.com/office/drawing/2014/main" id="{E3FFDECC-9496-4448-A109-CC9CCB8DC264}"/>
              </a:ext>
            </a:extLst>
          </p:cNvPr>
          <p:cNvSpPr/>
          <p:nvPr/>
        </p:nvSpPr>
        <p:spPr>
          <a:xfrm>
            <a:off x="358838" y="7961063"/>
            <a:ext cx="3354098" cy="1836346"/>
          </a:xfrm>
          <a:prstGeom prst="wedgeRoundRectCallout">
            <a:avLst>
              <a:gd name="adj1" fmla="val -39692"/>
              <a:gd name="adj2" fmla="val -27752"/>
              <a:gd name="adj3" fmla="val 16667"/>
            </a:avLst>
          </a:prstGeom>
          <a:noFill/>
          <a:ln w="12700">
            <a:solidFill>
              <a:srgbClr val="6699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844A40-306F-450C-BC73-8F438819F8FA}"/>
              </a:ext>
            </a:extLst>
          </p:cNvPr>
          <p:cNvSpPr txBox="1"/>
          <p:nvPr/>
        </p:nvSpPr>
        <p:spPr>
          <a:xfrm>
            <a:off x="336106" y="6763682"/>
            <a:ext cx="4042927" cy="1224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000" b="1" dirty="0">
                <a:latin typeface="+mj-ea"/>
                <a:ea typeface="+mj-ea"/>
              </a:rPr>
              <a:t>個別相談・体験会には</a:t>
            </a:r>
            <a:r>
              <a:rPr kumimoji="1" lang="en-US" altLang="ja-JP" sz="1000" b="1" dirty="0">
                <a:latin typeface="+mj-ea"/>
                <a:ea typeface="+mj-ea"/>
              </a:rPr>
              <a:t>18</a:t>
            </a:r>
            <a:r>
              <a:rPr kumimoji="1" lang="ja-JP" altLang="en-US" sz="1000" b="1" dirty="0">
                <a:latin typeface="+mj-ea"/>
                <a:ea typeface="+mj-ea"/>
              </a:rPr>
              <a:t>歳以上であればどなたでも参加可能です</a:t>
            </a:r>
            <a:endParaRPr kumimoji="1" lang="en-US" altLang="ja-JP" sz="1000" b="1" dirty="0"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000" b="1" dirty="0" err="1">
                <a:latin typeface="+mj-ea"/>
                <a:ea typeface="+mj-ea"/>
              </a:rPr>
              <a:t>障がい</a:t>
            </a:r>
            <a:r>
              <a:rPr kumimoji="1" lang="ja-JP" altLang="en-US" sz="1000" b="1" dirty="0">
                <a:latin typeface="+mj-ea"/>
                <a:ea typeface="+mj-ea"/>
              </a:rPr>
              <a:t>者手帳・受給者証の有無は問いません</a:t>
            </a:r>
            <a:endParaRPr kumimoji="1" lang="en-US" altLang="ja-JP" sz="1000" b="1" dirty="0"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000" b="1" dirty="0">
                <a:latin typeface="+mj-ea"/>
                <a:ea typeface="+mj-ea"/>
              </a:rPr>
              <a:t>診断されていない方も参加いただけます</a:t>
            </a:r>
            <a:endParaRPr kumimoji="1" lang="en-US" altLang="ja-JP" sz="1000" b="1" dirty="0"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000" b="1" dirty="0">
                <a:latin typeface="+mj-ea"/>
                <a:ea typeface="+mj-ea"/>
              </a:rPr>
              <a:t>時間はおおよそ</a:t>
            </a:r>
            <a:r>
              <a:rPr kumimoji="1" lang="en-US" altLang="ja-JP" sz="1000" b="1" dirty="0">
                <a:latin typeface="+mj-ea"/>
                <a:ea typeface="+mj-ea"/>
              </a:rPr>
              <a:t>60</a:t>
            </a:r>
            <a:r>
              <a:rPr kumimoji="1" lang="ja-JP" altLang="en-US" sz="1000" b="1" dirty="0">
                <a:latin typeface="+mj-ea"/>
                <a:ea typeface="+mj-ea"/>
              </a:rPr>
              <a:t>分です</a:t>
            </a:r>
            <a:endParaRPr kumimoji="1" lang="en-US" altLang="ja-JP" sz="1000" b="1" dirty="0"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000" b="1" dirty="0">
                <a:latin typeface="+mj-ea"/>
                <a:ea typeface="+mj-ea"/>
              </a:rPr>
              <a:t>運営会社㈱</a:t>
            </a:r>
            <a:r>
              <a:rPr kumimoji="1" lang="en-US" altLang="ja-JP" sz="1000" b="1" dirty="0">
                <a:latin typeface="+mj-ea"/>
                <a:ea typeface="+mj-ea"/>
              </a:rPr>
              <a:t>D</a:t>
            </a:r>
            <a:r>
              <a:rPr kumimoji="1" lang="ja-JP" altLang="en-US" sz="1000" b="1" dirty="0">
                <a:latin typeface="+mj-ea"/>
                <a:ea typeface="+mj-ea"/>
              </a:rPr>
              <a:t>＆</a:t>
            </a:r>
            <a:r>
              <a:rPr kumimoji="1" lang="en-US" altLang="ja-JP" sz="1000" b="1" dirty="0">
                <a:latin typeface="+mj-ea"/>
                <a:ea typeface="+mj-ea"/>
              </a:rPr>
              <a:t>I</a:t>
            </a:r>
            <a:r>
              <a:rPr kumimoji="1" lang="ja-JP" altLang="en-US" sz="1000" b="1" dirty="0">
                <a:latin typeface="+mj-ea"/>
                <a:ea typeface="+mj-ea"/>
              </a:rPr>
              <a:t>のサービスについてもご説明可能です</a:t>
            </a:r>
          </a:p>
        </p:txBody>
      </p:sp>
      <p:pic>
        <p:nvPicPr>
          <p:cNvPr id="12" name="グラフィックス 11" descr="鉛筆">
            <a:extLst>
              <a:ext uri="{FF2B5EF4-FFF2-40B4-BE49-F238E27FC236}">
                <a16:creationId xmlns:a16="http://schemas.microsoft.com/office/drawing/2014/main" id="{0B9BAC8C-A007-419C-81BD-790300717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8074" y="1493708"/>
            <a:ext cx="251107" cy="251107"/>
          </a:xfrm>
          <a:prstGeom prst="rect">
            <a:avLst/>
          </a:prstGeom>
        </p:spPr>
      </p:pic>
      <p:sp>
        <p:nvSpPr>
          <p:cNvPr id="81" name="Rectangle 21">
            <a:extLst>
              <a:ext uri="{FF2B5EF4-FFF2-40B4-BE49-F238E27FC236}">
                <a16:creationId xmlns:a16="http://schemas.microsoft.com/office/drawing/2014/main" id="{396DBCFF-B57C-4623-81B9-C94443289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691" y="7405385"/>
            <a:ext cx="3343796" cy="37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FFFFFF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アクセス：蒲田駅から徒歩</a:t>
            </a:r>
            <a:r>
              <a:rPr kumimoji="0" lang="en-US" altLang="ja-JP" sz="1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0" lang="ja-JP" altLang="en-US" sz="1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0" lang="en-US" altLang="ja-JP" sz="14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221710A-7C43-4153-9AB4-C3A0A07E8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536" y="7584342"/>
            <a:ext cx="287222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4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517525" indent="-227013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842963" indent="-171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93800" indent="-17145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44638" indent="-171450"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18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590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162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734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京浜東北線「蒲田駅」東口 徒歩</a:t>
            </a: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１分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京急線「京急蒲田駅」徒歩</a:t>
            </a: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７分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4" name="図 83">
            <a:extLst>
              <a:ext uri="{FF2B5EF4-FFF2-40B4-BE49-F238E27FC236}">
                <a16:creationId xmlns:a16="http://schemas.microsoft.com/office/drawing/2014/main" id="{2E8DC292-126A-4CDB-BBBC-3EFD5C7518E4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941" y="7375869"/>
            <a:ext cx="283679" cy="283679"/>
          </a:xfrm>
          <a:prstGeom prst="rect">
            <a:avLst/>
          </a:prstGeom>
        </p:spPr>
      </p:pic>
      <p:sp>
        <p:nvSpPr>
          <p:cNvPr id="89" name="テキスト ボックス 5">
            <a:extLst>
              <a:ext uri="{FF2B5EF4-FFF2-40B4-BE49-F238E27FC236}">
                <a16:creationId xmlns:a16="http://schemas.microsoft.com/office/drawing/2014/main" id="{4D257593-29D9-4666-B32E-85D403E6C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00" y="8257736"/>
            <a:ext cx="344870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4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517525" indent="-227013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842963" indent="-171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93800" indent="-17145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44638" indent="-171450"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18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590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162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734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サービス内容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lang="ja-JP" alt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者求人サイト「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BAB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ナビ」運営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lang="ja-JP" alt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者職業紹介「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BAB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ナビ エージェント」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●</a:t>
            </a:r>
            <a:r>
              <a:rPr lang="ja-JP" alt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者就職イベント「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BAB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カンファレンス」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●放課後等デイサービス「テラコヤキッズ」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●個別指導・ライフスキル学習「情熱！テラコヤ塾」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5">
            <a:extLst>
              <a:ext uri="{FF2B5EF4-FFF2-40B4-BE49-F238E27FC236}">
                <a16:creationId xmlns:a16="http://schemas.microsoft.com/office/drawing/2014/main" id="{DC0980EC-D7A2-45AD-AA2B-03220AF7C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99" y="8060214"/>
            <a:ext cx="3404444" cy="28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4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517525" indent="-227013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842963" indent="-171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93800" indent="-17145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44638" indent="-171450"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18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590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162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734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運営会社　株式会社</a:t>
            </a:r>
            <a:r>
              <a:rPr lang="en-US" altLang="ja-JP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D&amp;I</a:t>
            </a:r>
            <a:r>
              <a:rPr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ディーアンドアイ</a:t>
            </a:r>
            <a:endParaRPr lang="en-US" altLang="ja-JP" sz="9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5">
            <a:extLst>
              <a:ext uri="{FF2B5EF4-FFF2-40B4-BE49-F238E27FC236}">
                <a16:creationId xmlns:a16="http://schemas.microsoft.com/office/drawing/2014/main" id="{008AE06C-6CF0-4BE6-A296-40BD4B9DC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678" y="10210214"/>
            <a:ext cx="580694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4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517525" indent="-227013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842963" indent="-171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93800" indent="-17145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44638" indent="-171450"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18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590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162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73438" indent="-171450" eaLnBrk="0" fontAlgn="base" hangingPunct="0">
              <a:spcBef>
                <a:spcPct val="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就労移行支援事業所ワークイズ</a:t>
            </a:r>
            <a:r>
              <a:rPr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〒</a:t>
            </a:r>
            <a:r>
              <a:rPr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144-0052 </a:t>
            </a:r>
            <a:r>
              <a:rPr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東京都大田区蒲田</a:t>
            </a:r>
            <a:r>
              <a:rPr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5-18-5</a:t>
            </a:r>
            <a:r>
              <a:rPr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下川ビル</a:t>
            </a:r>
            <a:r>
              <a:rPr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501</a:t>
            </a:r>
          </a:p>
        </p:txBody>
      </p:sp>
      <p:pic>
        <p:nvPicPr>
          <p:cNvPr id="98" name="図 97">
            <a:extLst>
              <a:ext uri="{FF2B5EF4-FFF2-40B4-BE49-F238E27FC236}">
                <a16:creationId xmlns:a16="http://schemas.microsoft.com/office/drawing/2014/main" id="{EFE0FAFC-02FA-4C8C-A935-4B5934727DFE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2133718" y="9916315"/>
            <a:ext cx="369321" cy="369321"/>
          </a:xfrm>
          <a:prstGeom prst="rect">
            <a:avLst/>
          </a:prstGeom>
        </p:spPr>
      </p:pic>
      <p:pic>
        <p:nvPicPr>
          <p:cNvPr id="14" name="グラフィックス 13" descr="封筒を開ける">
            <a:extLst>
              <a:ext uri="{FF2B5EF4-FFF2-40B4-BE49-F238E27FC236}">
                <a16:creationId xmlns:a16="http://schemas.microsoft.com/office/drawing/2014/main" id="{D1A2DDD0-DC8E-4946-8EF3-B7A02810368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26366" y="9979945"/>
            <a:ext cx="268833" cy="268833"/>
          </a:xfrm>
          <a:prstGeom prst="rect">
            <a:avLst/>
          </a:prstGeom>
        </p:spPr>
      </p:pic>
      <p:pic>
        <p:nvPicPr>
          <p:cNvPr id="1026" name="Picture 2" descr="æ ªå¼ä¼ç¤¾D&amp;I">
            <a:extLst>
              <a:ext uri="{FF2B5EF4-FFF2-40B4-BE49-F238E27FC236}">
                <a16:creationId xmlns:a16="http://schemas.microsoft.com/office/drawing/2014/main" id="{F1DBDEF4-C445-4627-9389-DF9D6F1A3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78" y="8094470"/>
            <a:ext cx="460833" cy="44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F2C9D31-8D3E-4DFA-B50B-A4EB9C64AF91}"/>
              </a:ext>
            </a:extLst>
          </p:cNvPr>
          <p:cNvSpPr txBox="1"/>
          <p:nvPr/>
        </p:nvSpPr>
        <p:spPr>
          <a:xfrm rot="900000">
            <a:off x="6301802" y="420043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予約制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71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6645</TotalTime>
  <Words>230</Words>
  <Application>Microsoft Office PowerPoint</Application>
  <PresentationFormat>ユーザー設定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d-and-i0004</dc:creator>
  <cp:lastModifiedBy>株式会社D&amp;I10</cp:lastModifiedBy>
  <cp:revision>142</cp:revision>
  <cp:lastPrinted>2018-04-23T02:12:49Z</cp:lastPrinted>
  <dcterms:created xsi:type="dcterms:W3CDTF">2016-08-13T07:28:20Z</dcterms:created>
  <dcterms:modified xsi:type="dcterms:W3CDTF">2018-05-02T05:03:46Z</dcterms:modified>
</cp:coreProperties>
</file>